
<file path=[Content_Types].xml><?xml version="1.0" encoding="utf-8"?>
<Types xmlns="http://schemas.openxmlformats.org/package/2006/content-types">
  <Default Extension="jpeg" ContentType="image/jpeg"/>
  <Default Extension="wdp" ContentType="image/vnd.ms-photo"/>
  <Default Extension="png" ContentType="image/png"/>
  <Default Extension="mid" ContentType="audio/mid"/>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23"/>
  </p:handoutMasterIdLst>
  <p:sldIdLst>
    <p:sldId id="330" r:id="rId4"/>
    <p:sldId id="646" r:id="rId6"/>
    <p:sldId id="648" r:id="rId7"/>
    <p:sldId id="649" r:id="rId8"/>
    <p:sldId id="650" r:id="rId9"/>
    <p:sldId id="652" r:id="rId10"/>
    <p:sldId id="867" r:id="rId11"/>
    <p:sldId id="654" r:id="rId12"/>
    <p:sldId id="793" r:id="rId13"/>
    <p:sldId id="659" r:id="rId14"/>
    <p:sldId id="798" r:id="rId15"/>
    <p:sldId id="797" r:id="rId16"/>
    <p:sldId id="868" r:id="rId17"/>
    <p:sldId id="796" r:id="rId18"/>
    <p:sldId id="869" r:id="rId19"/>
    <p:sldId id="795" r:id="rId20"/>
    <p:sldId id="866" r:id="rId21"/>
    <p:sldId id="870" r:id="rId22"/>
  </p:sldIdLst>
  <p:sldSz cx="12188825" cy="6858000"/>
  <p:notesSz cx="7023100" cy="93091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3" clrIdx="0"/>
  <p:cmAuthor id="1" name="Jonah Sterling" initials="JB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EEF"/>
    <a:srgbClr val="3399FF"/>
    <a:srgbClr val="5BADFF"/>
    <a:srgbClr val="9A009A"/>
    <a:srgbClr val="92D050"/>
    <a:srgbClr val="000000"/>
    <a:srgbClr val="A6A6A6"/>
    <a:srgbClr val="FF33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0091" autoAdjust="0"/>
  </p:normalViewPr>
  <p:slideViewPr>
    <p:cSldViewPr snapToGrid="0">
      <p:cViewPr varScale="1">
        <p:scale>
          <a:sx n="70" d="100"/>
          <a:sy n="70" d="100"/>
        </p:scale>
        <p:origin x="-792" y="-108"/>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622" y="-102"/>
      </p:cViewPr>
      <p:guideLst>
        <p:guide orient="horz" pos="2866"/>
        <p:guide pos="215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a:latin typeface="Segoe UI" panose="020B0502040204020203" pitchFamily="34" charset="0"/>
              </a:rPr>
              <a:t>Windows Azure Overview</a:t>
            </a:r>
            <a:endParaRPr lang="en-US" dirty="0">
              <a:latin typeface="Segoe UI" panose="020B0502040204020203" pitchFamily="34" charset="0"/>
            </a:endParaRP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anose="020B0502040204020203" pitchFamily="34" charset="0"/>
              </a:rPr>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anose="020B0502040204020203" pitchFamily="34" charset="0"/>
              </a:rPr>
            </a:fld>
            <a:endParaRPr lang="en-US" dirty="0">
              <a:latin typeface="Segoe UI" panose="020B0502040204020203"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anose="020B0502040204020203" pitchFamily="34" charset="0"/>
              </a:defRPr>
            </a:lvl1pPr>
          </a:lstStyle>
          <a:p>
            <a:r>
              <a:rPr lang="en-US" dirty="0"/>
              <a:t>Windows Azure Overview</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anose="020B0502040204020203" pitchFamily="34" charset="0"/>
              </a:defRPr>
            </a:lvl1pPr>
          </a:lstStyle>
          <a:p>
            <a:fld id="{CAE3F082-F902-42D8-A765-720E172C3194}" type="datetimeFigureOut">
              <a:rPr lang="en-US" smtClean="0"/>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anose="020B0502040204020203" pitchFamily="34" charset="0"/>
              </a:defRPr>
            </a:lvl1pPr>
          </a:lstStyle>
          <a:p>
            <a:fld id="{82AABF77-E2E4-44CA-BA5C-65E132CF08D8}"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Segoe UI" panose="020B0502040204020203" pitchFamily="34" charset="0"/>
        <a:ea typeface="+mn-ea"/>
        <a:cs typeface="+mn-cs"/>
      </a:defRPr>
    </a:lvl1pPr>
    <a:lvl2pPr marL="609600" algn="l" defTabSz="1218565" rtl="0" eaLnBrk="1" latinLnBrk="0" hangingPunct="1">
      <a:defRPr sz="1600" kern="1200">
        <a:solidFill>
          <a:schemeClr val="tx1"/>
        </a:solidFill>
        <a:latin typeface="Segoe UI" panose="020B0502040204020203" pitchFamily="34" charset="0"/>
        <a:ea typeface="+mn-ea"/>
        <a:cs typeface="+mn-cs"/>
      </a:defRPr>
    </a:lvl2pPr>
    <a:lvl3pPr marL="1219200" algn="l" defTabSz="1218565" rtl="0" eaLnBrk="1" latinLnBrk="0" hangingPunct="1">
      <a:defRPr sz="1600" kern="1200">
        <a:solidFill>
          <a:schemeClr val="tx1"/>
        </a:solidFill>
        <a:latin typeface="Segoe UI" panose="020B0502040204020203" pitchFamily="34" charset="0"/>
        <a:ea typeface="+mn-ea"/>
        <a:cs typeface="+mn-cs"/>
      </a:defRPr>
    </a:lvl3pPr>
    <a:lvl4pPr marL="1828165" algn="l" defTabSz="1218565" rtl="0" eaLnBrk="1" latinLnBrk="0" hangingPunct="1">
      <a:defRPr sz="1600" kern="1200">
        <a:solidFill>
          <a:schemeClr val="tx1"/>
        </a:solidFill>
        <a:latin typeface="Segoe UI" panose="020B0502040204020203" pitchFamily="34" charset="0"/>
        <a:ea typeface="+mn-ea"/>
        <a:cs typeface="+mn-cs"/>
      </a:defRPr>
    </a:lvl4pPr>
    <a:lvl5pPr marL="2437765" algn="l" defTabSz="1218565" rtl="0" eaLnBrk="1" latinLnBrk="0" hangingPunct="1">
      <a:defRPr sz="1600" kern="1200">
        <a:solidFill>
          <a:schemeClr val="tx1"/>
        </a:solidFill>
        <a:latin typeface="Segoe UI" panose="020B0502040204020203" pitchFamily="34" charset="0"/>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anose="020B0502040204020203" pitchFamily="34" charset="0"/>
              </a:defRPr>
            </a:lvl1pPr>
          </a:lstStyle>
          <a:p>
            <a:r>
              <a:rPr lang="en-US" dirty="0"/>
              <a:t>Title Here</a:t>
            </a:r>
            <a:endParaRPr lang="en-US" dirty="0"/>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anose="020B0604020202020204" pitchFamily="34" charset="0"/>
              <a:buNone/>
              <a:defRPr sz="2400">
                <a:solidFill>
                  <a:schemeClr val="bg1">
                    <a:alpha val="98000"/>
                  </a:schemeClr>
                </a:solidFill>
                <a:latin typeface="+mj-lt"/>
              </a:defRPr>
            </a:lvl1pPr>
            <a:lvl2pPr marL="460375" indent="0">
              <a:buFont typeface="Arial" panose="020B0604020202020204" pitchFamily="34" charset="0"/>
              <a:buNone/>
              <a:defRPr/>
            </a:lvl2pPr>
            <a:lvl3pPr marL="855980" indent="0">
              <a:buFont typeface="Arial" panose="020B0604020202020204" pitchFamily="34" charset="0"/>
              <a:buNone/>
              <a:defRPr/>
            </a:lvl3pPr>
            <a:lvl4pPr marL="1259205" indent="0">
              <a:buFont typeface="Arial" panose="020B0604020202020204" pitchFamily="34" charset="0"/>
              <a:buNone/>
              <a:defRPr/>
            </a:lvl4pPr>
            <a:lvl5pPr marL="1605280" indent="0">
              <a:buFont typeface="Arial" panose="020B0604020202020204" pitchFamily="34" charset="0"/>
              <a:buNone/>
              <a:defRPr/>
            </a:lvl5pPr>
          </a:lstStyle>
          <a:p>
            <a:pPr lvl="0"/>
            <a:r>
              <a:rPr lang="en-US" dirty="0"/>
              <a:t>Name</a:t>
            </a:r>
            <a:endParaRPr lang="en-US" dirty="0"/>
          </a:p>
          <a:p>
            <a:pPr lvl="0"/>
            <a:r>
              <a:rPr lang="en-US" dirty="0"/>
              <a:t>Title</a:t>
            </a:r>
            <a:endParaRPr lang="en-US" dirty="0"/>
          </a:p>
          <a:p>
            <a:pPr lvl="0"/>
            <a:r>
              <a:rPr lang="en-US" dirty="0"/>
              <a:t>Microsoft Corporation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15070"/>
            <a:ext cx="10448925" cy="747897"/>
          </a:xfrm>
        </p:spPr>
        <p:txBody>
          <a:bodyPr/>
          <a:lstStyle>
            <a:lvl1pPr>
              <a:defRPr sz="54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1219200" y="1895903"/>
            <a:ext cx="10448925" cy="1533096"/>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6" name="Footer Placeholder 2"/>
          <p:cNvSpPr txBox="1"/>
          <p:nvPr userDrawn="1"/>
        </p:nvSpPr>
        <p:spPr>
          <a:xfrm>
            <a:off x="1048599" y="6441941"/>
            <a:ext cx="4631312" cy="173219"/>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75" dirty="0">
                <a:solidFill>
                  <a:schemeClr val="accent6">
                    <a:lumMod val="20000"/>
                    <a:lumOff val="80000"/>
                  </a:schemeClr>
                </a:solidFill>
                <a:latin typeface="Segoe UI" panose="020B0502040204020203"/>
              </a:rPr>
              <a:t>MICROSOFT CONFIDENTIAL –  SUBJECT TO NDA </a:t>
            </a:r>
            <a:endParaRPr lang="en-US" sz="1175" dirty="0">
              <a:solidFill>
                <a:schemeClr val="accent6">
                  <a:lumMod val="20000"/>
                  <a:lumOff val="80000"/>
                </a:schemeClr>
              </a:solidFill>
              <a:latin typeface="Segoe UI" panose="020B0502040204020203"/>
            </a:endParaRPr>
          </a:p>
        </p:txBody>
      </p:sp>
      <p:sp>
        <p:nvSpPr>
          <p:cNvPr id="7" name="Rectangle 6"/>
          <p:cNvSpPr/>
          <p:nvPr userDrawn="1"/>
        </p:nvSpPr>
        <p:spPr bwMode="auto">
          <a:xfrm rot="16200000">
            <a:off x="-3129098" y="3129097"/>
            <a:ext cx="6858001" cy="599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algn="ctr" defTabSz="913765"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4677" y="260350"/>
            <a:ext cx="9858347" cy="60833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13" name="内容占位符 12"/>
          <p:cNvSpPr>
            <a:spLocks noGrp="1"/>
          </p:cNvSpPr>
          <p:nvPr>
            <p:ph idx="13"/>
          </p:nvPr>
        </p:nvSpPr>
        <p:spPr>
          <a:xfrm>
            <a:off x="623409" y="1557656"/>
            <a:ext cx="6374375" cy="2980055"/>
          </a:xfrm>
        </p:spPr>
        <p:txBody>
          <a:bodyPr/>
          <a:lstStyle>
            <a:lvl1pPr>
              <a:defRPr sz="2400"/>
            </a:lvl1pPr>
            <a:lvl2pPr>
              <a:defRPr sz="2000"/>
            </a:lvl2pPr>
            <a:lvl3pPr>
              <a:defRPr sz="1600"/>
            </a:lvl3pPr>
            <a:lvl4pPr>
              <a:defRPr sz="18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836712"/>
            <a:ext cx="12188825" cy="547260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 name="日期占位符 3"/>
          <p:cNvSpPr>
            <a:spLocks noGrp="1"/>
          </p:cNvSpPr>
          <p:nvPr>
            <p:ph type="dt" sz="half" idx="10"/>
          </p:nvPr>
        </p:nvSpPr>
        <p:spPr>
          <a:xfrm>
            <a:off x="609441" y="6356351"/>
            <a:ext cx="2844059" cy="365125"/>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4515" y="6356351"/>
            <a:ext cx="3859795" cy="365125"/>
          </a:xfrm>
        </p:spPr>
        <p:txBody>
          <a:bodyPr/>
          <a:lstStyle/>
          <a:p>
            <a:endParaRPr lang="zh-CN" altLang="en-US"/>
          </a:p>
        </p:txBody>
      </p:sp>
      <p:sp>
        <p:nvSpPr>
          <p:cNvPr id="6" name="灯片编号占位符 5"/>
          <p:cNvSpPr>
            <a:spLocks noGrp="1"/>
          </p:cNvSpPr>
          <p:nvPr>
            <p:ph type="sldNum" sz="quarter" idx="12"/>
          </p:nvPr>
        </p:nvSpPr>
        <p:spPr>
          <a:xfrm>
            <a:off x="8735325" y="6356351"/>
            <a:ext cx="2844059" cy="365125"/>
          </a:xfrm>
        </p:spPr>
        <p:txBody>
          <a:bodyPr/>
          <a:lstStyle/>
          <a:p>
            <a:fld id="{0C913308-F349-4B6D-A68A-DD1791B4A57B}" type="slidenum">
              <a:rPr lang="zh-CN" altLang="en-US" smtClean="0"/>
            </a:fld>
            <a:endParaRPr lang="zh-CN" altLang="en-US"/>
          </a:p>
        </p:txBody>
      </p:sp>
      <p:sp>
        <p:nvSpPr>
          <p:cNvPr id="8" name="TextBox 7"/>
          <p:cNvSpPr txBox="1"/>
          <p:nvPr userDrawn="1"/>
        </p:nvSpPr>
        <p:spPr>
          <a:xfrm>
            <a:off x="0" y="487899"/>
            <a:ext cx="4270685" cy="690245"/>
          </a:xfrm>
          <a:prstGeom prst="rect">
            <a:avLst/>
          </a:prstGeom>
          <a:solidFill>
            <a:schemeClr val="accent6">
              <a:lumMod val="75000"/>
            </a:schemeClr>
          </a:solidFill>
        </p:spPr>
        <p:txBody>
          <a:bodyPr wrap="square" rtlCol="0">
            <a:spAutoFit/>
          </a:bodyPr>
          <a:lstStyle/>
          <a:p>
            <a:endParaRPr lang="zh-CN" altLang="en-US" sz="373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6" name="Text Placeholder 5"/>
          <p:cNvSpPr>
            <a:spLocks noGrp="1"/>
          </p:cNvSpPr>
          <p:nvPr>
            <p:ph type="body" sz="quarter" idx="10"/>
          </p:nvPr>
        </p:nvSpPr>
        <p:spPr>
          <a:xfrm>
            <a:off x="519114" y="1905000"/>
            <a:ext cx="11149012"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5" name="Text Placeholder 4"/>
          <p:cNvSpPr>
            <a:spLocks noGrp="1"/>
          </p:cNvSpPr>
          <p:nvPr>
            <p:ph type="body" sz="quarter" idx="10"/>
          </p:nvPr>
        </p:nvSpPr>
        <p:spPr>
          <a:xfrm>
            <a:off x="5131596" y="3271520"/>
            <a:ext cx="6222365" cy="2641600"/>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sp>
        <p:nvSpPr>
          <p:cNvPr id="8" name="Rectangle 7"/>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12" name="Rectangle 11"/>
          <p:cNvSpPr/>
          <p:nvPr userDrawn="1"/>
        </p:nvSpPr>
        <p:spPr bwMode="auto">
          <a:xfrm>
            <a:off x="2253803" y="2455231"/>
            <a:ext cx="9935022"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lstStyle/>
          <a:p>
            <a:pPr defTabSz="913765"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2455230"/>
            <a:ext cx="225380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endParaRPr lang="en-US" dirty="0"/>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endParaRPr lang="en-US" dirty="0"/>
          </a:p>
          <a:p>
            <a:pPr lvl="1"/>
            <a:r>
              <a:rPr lang="en-US" dirty="0"/>
              <a:t>Second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spAutoFit/>
          </a:bodyPr>
          <a:lstStyle/>
          <a:p>
            <a:pPr algn="ctr" defTabSz="913765" eaLnBrk="0" hangingPunct="0"/>
            <a:r>
              <a:rPr lang="en-US" sz="7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endParaRPr lang="en-US" sz="700" dirty="0">
              <a:solidFill>
                <a:srgbClr val="FFFFFF">
                  <a:alpha val="99000"/>
                </a:srgbClr>
              </a:solidFill>
              <a:cs typeface="Arial" panose="020B0604020202020204" pitchFamily="34" charset="0"/>
            </a:endParaRPr>
          </a:p>
          <a:p>
            <a:pPr algn="ctr" defTabSz="913765" eaLnBrk="0" hangingPunct="0"/>
            <a:r>
              <a:rPr lang="en-US" sz="7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solidFill>
                <a:srgbClr val="FFFFFF">
                  <a:alpha val="99000"/>
                </a:srgbClr>
              </a:solidFill>
              <a:cs typeface="Arial" panose="020B060402020202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1262" y="1058870"/>
            <a:ext cx="2423355"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Hexagon 15"/>
          <p:cNvSpPr/>
          <p:nvPr userDrawn="1"/>
        </p:nvSpPr>
        <p:spPr bwMode="auto">
          <a:xfrm rot="19780699">
            <a:off x="1718820" y="3260114"/>
            <a:ext cx="3016895"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Hexagon 16"/>
          <p:cNvSpPr/>
          <p:nvPr userDrawn="1"/>
        </p:nvSpPr>
        <p:spPr bwMode="auto">
          <a:xfrm rot="19780699">
            <a:off x="682769" y="1413760"/>
            <a:ext cx="1100134"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Hexagon 17"/>
          <p:cNvSpPr/>
          <p:nvPr userDrawn="1"/>
        </p:nvSpPr>
        <p:spPr bwMode="auto">
          <a:xfrm rot="19780699">
            <a:off x="4786347" y="1481185"/>
            <a:ext cx="3403136"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494600"/>
            <a:ext cx="11149013" cy="747897"/>
          </a:xfrm>
          <a:prstGeom prst="rect">
            <a:avLst/>
          </a:prstGeom>
        </p:spPr>
        <p:txBody>
          <a:bodyPr vert="horz" wrap="square" lIns="0" tIns="0" rIns="0" bIns="0" rtlCol="0" anchor="t">
            <a:spAutoFit/>
          </a:bodyPr>
          <a:lstStyle/>
          <a:p>
            <a:r>
              <a:rPr lang="en-US" dirty="0"/>
              <a:t>Click to edit Master title style</a:t>
            </a:r>
            <a:endParaRPr lang="en-US" dirty="0"/>
          </a:p>
        </p:txBody>
      </p:sp>
      <p:sp>
        <p:nvSpPr>
          <p:cNvPr id="3" name="Text Placeholder 2"/>
          <p:cNvSpPr>
            <a:spLocks noGrp="1"/>
          </p:cNvSpPr>
          <p:nvPr>
            <p:ph type="body" idx="1"/>
          </p:nvPr>
        </p:nvSpPr>
        <p:spPr>
          <a:xfrm>
            <a:off x="519113" y="1713800"/>
            <a:ext cx="11149012" cy="2979277"/>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3765"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460375" indent="-460375" algn="l" defTabSz="913765" rtl="0" eaLnBrk="1" latinLnBrk="0" hangingPunct="1">
        <a:lnSpc>
          <a:spcPct val="90000"/>
        </a:lnSpc>
        <a:spcBef>
          <a:spcPct val="20000"/>
        </a:spcBef>
        <a:buClr>
          <a:srgbClr val="92D050"/>
        </a:buClr>
        <a:buSzPct val="120000"/>
        <a:buFont typeface="Arial" panose="020B0604020202020204" pitchFamily="34" charset="0"/>
        <a:buChar char="•"/>
        <a:defRPr sz="4400" kern="1200">
          <a:solidFill>
            <a:schemeClr val="bg1"/>
          </a:solidFill>
          <a:latin typeface="+mn-lt"/>
          <a:ea typeface="+mn-ea"/>
          <a:cs typeface="+mn-cs"/>
        </a:defRPr>
      </a:lvl1pPr>
      <a:lvl2pPr marL="855980" indent="-395605" algn="l" defTabSz="913765" rtl="0" eaLnBrk="1" latinLnBrk="0" hangingPunct="1">
        <a:lnSpc>
          <a:spcPct val="90000"/>
        </a:lnSpc>
        <a:spcBef>
          <a:spcPct val="20000"/>
        </a:spcBef>
        <a:buClr>
          <a:srgbClr val="92D050"/>
        </a:buClr>
        <a:buSzPct val="120000"/>
        <a:buFont typeface="Arial" panose="020B0604020202020204" pitchFamily="34" charset="0"/>
        <a:buChar char="•"/>
        <a:defRPr sz="4000" kern="1200">
          <a:solidFill>
            <a:schemeClr val="bg1"/>
          </a:solidFill>
          <a:latin typeface="+mn-lt"/>
          <a:ea typeface="+mn-ea"/>
          <a:cs typeface="+mn-cs"/>
        </a:defRPr>
      </a:lvl2pPr>
      <a:lvl3pPr marL="1259205" indent="-403225" algn="l" defTabSz="913765" rtl="0" eaLnBrk="1" latinLnBrk="0" hangingPunct="1">
        <a:lnSpc>
          <a:spcPct val="90000"/>
        </a:lnSpc>
        <a:spcBef>
          <a:spcPct val="20000"/>
        </a:spcBef>
        <a:buClr>
          <a:srgbClr val="92D050"/>
        </a:buClr>
        <a:buSzPct val="120000"/>
        <a:buFont typeface="Arial" panose="020B0604020202020204" pitchFamily="34" charset="0"/>
        <a:buChar char="•"/>
        <a:defRPr sz="3600" kern="1200">
          <a:solidFill>
            <a:schemeClr val="bg1"/>
          </a:solidFill>
          <a:latin typeface="+mn-lt"/>
          <a:ea typeface="+mn-ea"/>
          <a:cs typeface="+mn-cs"/>
        </a:defRPr>
      </a:lvl3pPr>
      <a:lvl4pPr marL="1605280" indent="-346075"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4pPr>
      <a:lvl5pPr marL="1941830" indent="-336550"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30834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bwMode="auto">
          <a:xfrm>
            <a:off x="0" y="0"/>
            <a:ext cx="12188825"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519111" y="228601"/>
            <a:ext cx="11149014" cy="664797"/>
          </a:xfrm>
          <a:prstGeom prst="rect">
            <a:avLst/>
          </a:prstGeom>
        </p:spPr>
        <p:txBody>
          <a:bodyPr vert="horz" wrap="square" lIns="0" tIns="0" rIns="0" bIns="0" rtlCol="0" anchor="t">
            <a:spAutoFit/>
          </a:bodyPr>
          <a:lstStyle/>
          <a:p>
            <a:r>
              <a:rPr lang="en-US" dirty="0"/>
              <a:t>Click to edit Master title style</a:t>
            </a:r>
            <a:endParaRPr lang="en-US" dirty="0"/>
          </a:p>
        </p:txBody>
      </p:sp>
      <p:sp>
        <p:nvSpPr>
          <p:cNvPr id="3" name="Text Placeholder 2"/>
          <p:cNvSpPr>
            <a:spLocks noGrp="1"/>
          </p:cNvSpPr>
          <p:nvPr>
            <p:ph type="body" idx="1"/>
          </p:nvPr>
        </p:nvSpPr>
        <p:spPr>
          <a:xfrm>
            <a:off x="519113" y="1905000"/>
            <a:ext cx="11149012" cy="1618905"/>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ransition>
    <p:fade/>
  </p:transition>
  <p:txStyles>
    <p:titleStyle>
      <a:lvl1pPr algn="l" defTabSz="913765"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p:titleStyle>
    <p:bodyStyle>
      <a:lvl1pPr marL="0" indent="0" algn="l" defTabSz="913765" rtl="0" eaLnBrk="1" latinLnBrk="0" hangingPunct="1">
        <a:lnSpc>
          <a:spcPct val="90000"/>
        </a:lnSpc>
        <a:spcBef>
          <a:spcPct val="20000"/>
        </a:spcBef>
        <a:buFont typeface="Arial" panose="020B0604020202020204" pitchFamily="34" charset="0"/>
        <a:buNone/>
        <a:defRPr sz="2400" b="0" kern="1200">
          <a:solidFill>
            <a:schemeClr val="bg1"/>
          </a:solidFill>
          <a:latin typeface="Consolas" panose="020B0609020204030204" pitchFamily="49" charset="0"/>
          <a:ea typeface="+mn-ea"/>
          <a:cs typeface="Consolas" panose="020B0609020204030204" pitchFamily="49" charset="0"/>
        </a:defRPr>
      </a:lvl1pPr>
      <a:lvl2pPr marL="384810" indent="-7620" algn="l" defTabSz="913765" rtl="0" eaLnBrk="1" latinLnBrk="0" hangingPunct="1">
        <a:lnSpc>
          <a:spcPct val="90000"/>
        </a:lnSpc>
        <a:spcBef>
          <a:spcPct val="20000"/>
        </a:spcBef>
        <a:buFont typeface="Arial" panose="020B0604020202020204" pitchFamily="34" charset="0"/>
        <a:buNone/>
        <a:defRPr sz="2000" b="0" kern="1200">
          <a:solidFill>
            <a:schemeClr val="bg1"/>
          </a:solidFill>
          <a:latin typeface="Consolas" panose="020B0609020204030204" pitchFamily="49" charset="0"/>
          <a:ea typeface="+mn-ea"/>
          <a:cs typeface="Consolas" panose="020B0609020204030204" pitchFamily="49" charset="0"/>
        </a:defRPr>
      </a:lvl2pPr>
      <a:lvl3pPr marL="762000" indent="-762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3pPr>
      <a:lvl4pPr marL="1094105" indent="762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4pPr>
      <a:lvl5pPr marL="1426210" indent="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media" Target="../media/media1.mid"/><Relationship Id="rId1" Type="http://schemas.openxmlformats.org/officeDocument/2006/relationships/audio" Target="../media/media1.mid"/></Relationships>
</file>

<file path=ppt/slides/_rels/slide10.xml.rels><?xml version="1.0" encoding="UTF-8" standalone="yes"?>
<Relationships xmlns="http://schemas.openxmlformats.org/package/2006/relationships"><Relationship Id="rId9" Type="http://schemas.microsoft.com/office/2007/relationships/hdphoto" Target="../media/hdphoto2.wdp"/><Relationship Id="rId8" Type="http://schemas.openxmlformats.org/officeDocument/2006/relationships/image" Target="../media/image48.png"/><Relationship Id="rId7" Type="http://schemas.openxmlformats.org/officeDocument/2006/relationships/image" Target="../media/image47.png"/><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7" Type="http://schemas.openxmlformats.org/officeDocument/2006/relationships/notesSlide" Target="../notesSlides/notesSlide8.xml"/><Relationship Id="rId16" Type="http://schemas.openxmlformats.org/officeDocument/2006/relationships/slideLayout" Target="../slideLayouts/slideLayout2.xml"/><Relationship Id="rId15" Type="http://schemas.openxmlformats.org/officeDocument/2006/relationships/image" Target="../media/image53.png"/><Relationship Id="rId14" Type="http://schemas.openxmlformats.org/officeDocument/2006/relationships/image" Target="../media/image52.png"/><Relationship Id="rId13" Type="http://schemas.openxmlformats.org/officeDocument/2006/relationships/image" Target="../media/image51.png"/><Relationship Id="rId12" Type="http://schemas.microsoft.com/office/2007/relationships/hdphoto" Target="../media/hdphoto3.wdp"/><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image" Target="../media/image42.png"/></Relationships>
</file>

<file path=ppt/slides/_rels/slide11.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png"/><Relationship Id="rId7" Type="http://schemas.openxmlformats.org/officeDocument/2006/relationships/image" Target="../media/image60.pn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2" Type="http://schemas.openxmlformats.org/officeDocument/2006/relationships/slideLayout" Target="../slideLayouts/slideLayout1.xml"/><Relationship Id="rId11" Type="http://schemas.openxmlformats.org/officeDocument/2006/relationships/image" Target="../media/image11.png"/><Relationship Id="rId10" Type="http://schemas.openxmlformats.org/officeDocument/2006/relationships/image" Target="../media/image63.png"/><Relationship Id="rId1" Type="http://schemas.openxmlformats.org/officeDocument/2006/relationships/image" Target="../media/image54.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6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71.png"/><Relationship Id="rId1"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11.png"/><Relationship Id="rId1" Type="http://schemas.openxmlformats.org/officeDocument/2006/relationships/image" Target="../media/image7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1.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4" Type="http://schemas.openxmlformats.org/officeDocument/2006/relationships/slideLayout" Target="../slideLayouts/slideLayout1.xml"/><Relationship Id="rId23" Type="http://schemas.openxmlformats.org/officeDocument/2006/relationships/image" Target="../media/image11.png"/><Relationship Id="rId22" Type="http://schemas.openxmlformats.org/officeDocument/2006/relationships/image" Target="../media/image41.png"/><Relationship Id="rId21" Type="http://schemas.openxmlformats.org/officeDocument/2006/relationships/image" Target="../media/image40.png"/><Relationship Id="rId20" Type="http://schemas.openxmlformats.org/officeDocument/2006/relationships/image" Target="../media/image39.png"/><Relationship Id="rId2" Type="http://schemas.openxmlformats.org/officeDocument/2006/relationships/image" Target="../media/image21.png"/><Relationship Id="rId19" Type="http://schemas.openxmlformats.org/officeDocument/2006/relationships/image" Target="../media/image38.png"/><Relationship Id="rId18" Type="http://schemas.openxmlformats.org/officeDocument/2006/relationships/image" Target="../media/image37.png"/><Relationship Id="rId17" Type="http://schemas.openxmlformats.org/officeDocument/2006/relationships/image" Target="../media/image36.png"/><Relationship Id="rId16" Type="http://schemas.openxmlformats.org/officeDocument/2006/relationships/image" Target="../media/image35.png"/><Relationship Id="rId15" Type="http://schemas.openxmlformats.org/officeDocument/2006/relationships/image" Target="../media/image34.png"/><Relationship Id="rId14" Type="http://schemas.openxmlformats.org/officeDocument/2006/relationships/image" Target="../media/image33.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音频 5">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11731625" y="6400800"/>
            <a:ext cx="304800" cy="304800"/>
          </a:xfrm>
          <a:prstGeom prst="rect">
            <a:avLst/>
          </a:prstGeom>
        </p:spPr>
      </p:pic>
      <p:pic>
        <p:nvPicPr>
          <p:cNvPr id="3" name="图片 2"/>
          <p:cNvPicPr>
            <a:picLocks noChangeAspect="1"/>
          </p:cNvPicPr>
          <p:nvPr/>
        </p:nvPicPr>
        <p:blipFill>
          <a:blip r:embed="rId4" cstate="print"/>
          <a:stretch>
            <a:fillRect/>
          </a:stretch>
        </p:blipFill>
        <p:spPr>
          <a:xfrm>
            <a:off x="4896938" y="0"/>
            <a:ext cx="7360352" cy="6858000"/>
          </a:xfrm>
          <a:prstGeom prst="rect">
            <a:avLst/>
          </a:prstGeom>
        </p:spPr>
      </p:pic>
      <p:sp>
        <p:nvSpPr>
          <p:cNvPr id="5" name="标题 4"/>
          <p:cNvSpPr>
            <a:spLocks noGrp="1"/>
          </p:cNvSpPr>
          <p:nvPr>
            <p:ph type="ctrTitle"/>
          </p:nvPr>
        </p:nvSpPr>
        <p:spPr>
          <a:xfrm>
            <a:off x="572276" y="1611917"/>
            <a:ext cx="8373521" cy="1359196"/>
          </a:xfrm>
        </p:spPr>
        <p:txBody>
          <a:bodyPr/>
          <a:lstStyle/>
          <a:p>
            <a:r>
              <a:rPr lang="en-US" altLang="zh-CN" sz="4800" dirty="0" smtClean="0"/>
              <a:t>Hotel IP Solutions</a:t>
            </a:r>
            <a:endParaRPr lang="zh-CN" altLang="en-US" sz="4800" dirty="0"/>
          </a:p>
        </p:txBody>
      </p:sp>
      <p:pic>
        <p:nvPicPr>
          <p:cNvPr id="7" name="图片 6" descr="VIS01-logo-透明底-适合各种文档副本.png"/>
          <p:cNvPicPr>
            <a:picLocks noChangeAspect="1"/>
          </p:cNvPicPr>
          <p:nvPr/>
        </p:nvPicPr>
        <p:blipFill>
          <a:blip r:embed="rId5"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10670">
        <p:fade/>
      </p:transition>
    </mc:Choice>
    <mc:Fallback>
      <p:transition spd="med" advTm="106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6497135" y="1319937"/>
            <a:ext cx="6369515" cy="747897"/>
          </a:xfrm>
          <a:prstGeom prst="rect">
            <a:avLst/>
          </a:prstGeom>
        </p:spPr>
        <p:txBody>
          <a:bodyPr vert="horz" wrap="square" lIns="0" tIns="0" rIns="0" bIns="0" rtlCol="0" anchor="t">
            <a:spAutoFit/>
          </a:bodyPr>
          <a:lstStyle>
            <a:lvl1pPr algn="l" defTabSz="913765"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altLang="zh-CN" dirty="0" smtClean="0">
                <a:solidFill>
                  <a:srgbClr val="FFFF00">
                    <a:alpha val="98000"/>
                  </a:srgbClr>
                </a:solidFill>
              </a:rPr>
              <a:t>Solution Advantage</a:t>
            </a:r>
            <a:endParaRPr lang="zh-CN" altLang="en-US" dirty="0">
              <a:solidFill>
                <a:srgbClr val="FFFF00">
                  <a:alpha val="98000"/>
                </a:srgbClr>
              </a:solidFill>
            </a:endParaRPr>
          </a:p>
        </p:txBody>
      </p:sp>
      <p:sp>
        <p:nvSpPr>
          <p:cNvPr id="13" name="Content Placeholder 2"/>
          <p:cNvSpPr>
            <a:spLocks noGrp="1"/>
          </p:cNvSpPr>
          <p:nvPr>
            <p:ph type="body" sz="quarter" idx="10"/>
          </p:nvPr>
        </p:nvSpPr>
        <p:spPr>
          <a:xfrm>
            <a:off x="6859962" y="2337480"/>
            <a:ext cx="6222365" cy="2769989"/>
          </a:xfrm>
        </p:spPr>
        <p:txBody>
          <a:bodyPr/>
          <a:lstStyle/>
          <a:p>
            <a:pPr marL="346075" indent="-342900">
              <a:lnSpc>
                <a:spcPct val="150000"/>
              </a:lnSpc>
            </a:pPr>
            <a:endParaRPr lang="en-US" altLang="zh-CN" sz="2000" dirty="0"/>
          </a:p>
          <a:p>
            <a:pPr marL="346075" indent="-342900">
              <a:lnSpc>
                <a:spcPct val="150000"/>
              </a:lnSpc>
              <a:buFont typeface="Wingdings" panose="05000000000000000000" pitchFamily="2" charset="2"/>
              <a:buChar char="u"/>
            </a:pPr>
            <a:r>
              <a:rPr lang="en-US" altLang="zh-CN" sz="2000" dirty="0"/>
              <a:t>IP </a:t>
            </a:r>
            <a:r>
              <a:rPr lang="en-US" altLang="zh-CN" sz="2000" dirty="0" smtClean="0"/>
              <a:t>PBX</a:t>
            </a:r>
            <a:r>
              <a:rPr lang="zh-CN" altLang="en-US" sz="2000" dirty="0" smtClean="0"/>
              <a:t> </a:t>
            </a:r>
            <a:r>
              <a:rPr lang="en-US" altLang="zh-CN" sz="2000" dirty="0" smtClean="0"/>
              <a:t>support cloud provisioning</a:t>
            </a:r>
            <a:endParaRPr lang="en-US" altLang="zh-CN" sz="2000" dirty="0"/>
          </a:p>
          <a:p>
            <a:pPr marL="346075" indent="-342900">
              <a:lnSpc>
                <a:spcPct val="150000"/>
              </a:lnSpc>
              <a:buFont typeface="Wingdings" panose="05000000000000000000" pitchFamily="2" charset="2"/>
              <a:buChar char="u"/>
            </a:pPr>
            <a:r>
              <a:rPr lang="en-US" altLang="zh-CN" sz="2000" dirty="0" smtClean="0"/>
              <a:t>Mainstream SIP</a:t>
            </a:r>
            <a:r>
              <a:rPr lang="zh-CN" altLang="en-US" sz="2000" dirty="0" smtClean="0"/>
              <a:t> </a:t>
            </a:r>
            <a:r>
              <a:rPr lang="en-US" altLang="zh-CN" sz="2000" dirty="0" smtClean="0"/>
              <a:t>protocol</a:t>
            </a:r>
            <a:endParaRPr lang="zh-CN" altLang="en-US" sz="2000" dirty="0"/>
          </a:p>
          <a:p>
            <a:pPr marL="346075" indent="-342900">
              <a:lnSpc>
                <a:spcPct val="150000"/>
              </a:lnSpc>
              <a:buFont typeface="Wingdings" panose="05000000000000000000" pitchFamily="2" charset="2"/>
              <a:buChar char="u"/>
            </a:pPr>
            <a:r>
              <a:rPr lang="en-US" altLang="zh-CN" sz="2000" dirty="0"/>
              <a:t>IP </a:t>
            </a:r>
            <a:r>
              <a:rPr lang="en-US" altLang="zh-CN" sz="2000" dirty="0" smtClean="0"/>
              <a:t>PBX</a:t>
            </a:r>
            <a:r>
              <a:rPr lang="zh-CN" altLang="en-US" sz="2000" dirty="0" smtClean="0"/>
              <a:t> </a:t>
            </a:r>
            <a:r>
              <a:rPr lang="en-US" altLang="zh-CN" sz="2000" dirty="0" smtClean="0"/>
              <a:t>support Web configuration</a:t>
            </a:r>
            <a:endParaRPr lang="zh-CN" altLang="en-US" sz="2000" dirty="0"/>
          </a:p>
          <a:p>
            <a:pPr marL="346075" indent="-342900">
              <a:lnSpc>
                <a:spcPct val="150000"/>
              </a:lnSpc>
              <a:buFont typeface="Wingdings" panose="05000000000000000000" pitchFamily="2" charset="2"/>
              <a:buChar char="u"/>
            </a:pPr>
            <a:r>
              <a:rPr lang="en-US" altLang="zh-CN" sz="2000" dirty="0" smtClean="0"/>
              <a:t>Easy Deployment -Plug and Play</a:t>
            </a:r>
            <a:endParaRPr lang="en-US" altLang="zh-CN" sz="2000" dirty="0"/>
          </a:p>
        </p:txBody>
      </p:sp>
      <p:pic>
        <p:nvPicPr>
          <p:cNvPr id="4" name="Picture 6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06181" y="4938068"/>
            <a:ext cx="1607803" cy="694552"/>
          </a:xfrm>
          <a:prstGeom prst="rect">
            <a:avLst/>
          </a:prstGeom>
        </p:spPr>
      </p:pic>
      <p:cxnSp>
        <p:nvCxnSpPr>
          <p:cNvPr id="5" name="Elbow Connector 11"/>
          <p:cNvCxnSpPr>
            <a:stCxn id="16" idx="4"/>
            <a:endCxn id="9" idx="0"/>
          </p:cNvCxnSpPr>
          <p:nvPr/>
        </p:nvCxnSpPr>
        <p:spPr>
          <a:xfrm rot="5400000">
            <a:off x="3818377" y="1901256"/>
            <a:ext cx="1203982" cy="127801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 name="Group 14343"/>
          <p:cNvGrpSpPr/>
          <p:nvPr/>
        </p:nvGrpSpPr>
        <p:grpSpPr>
          <a:xfrm>
            <a:off x="810574" y="3235030"/>
            <a:ext cx="4919133" cy="624062"/>
            <a:chOff x="3733800" y="2866656"/>
            <a:chExt cx="4919133" cy="624062"/>
          </a:xfrm>
        </p:grpSpPr>
        <p:sp>
          <p:nvSpPr>
            <p:cNvPr id="7"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defTabSz="913765" fontAlgn="base">
                <a:spcBef>
                  <a:spcPct val="0"/>
                </a:spcBef>
                <a:spcAft>
                  <a:spcPct val="0"/>
                </a:spcAft>
              </a:pPr>
              <a:r>
                <a:rPr lang="en-US" sz="2200" dirty="0">
                  <a:gradFill>
                    <a:gsLst>
                      <a:gs pos="0">
                        <a:srgbClr val="FFFFFF"/>
                      </a:gs>
                      <a:gs pos="100000">
                        <a:srgbClr val="FFFFFF"/>
                      </a:gs>
                    </a:gsLst>
                    <a:lin ang="5400000" scaled="0"/>
                  </a:gradFill>
                </a:rPr>
                <a:t>IP PBX</a:t>
              </a:r>
              <a:endParaRPr lang="en-US" sz="2200" dirty="0">
                <a:gradFill>
                  <a:gsLst>
                    <a:gs pos="0">
                      <a:srgbClr val="FFFFFF"/>
                    </a:gs>
                    <a:gs pos="100000">
                      <a:srgbClr val="FFFFFF"/>
                    </a:gs>
                  </a:gsLst>
                  <a:lin ang="5400000" scaled="0"/>
                </a:gradFill>
              </a:endParaRPr>
            </a:p>
          </p:txBody>
        </p:sp>
        <p:pic>
          <p:nvPicPr>
            <p:cNvPr id="8" name="Picture 143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sp>
        <p:nvSpPr>
          <p:cNvPr id="9" name="Oval 14347"/>
          <p:cNvSpPr/>
          <p:nvPr/>
        </p:nvSpPr>
        <p:spPr bwMode="auto">
          <a:xfrm>
            <a:off x="3607899"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10" name="Elbow Connector 47"/>
          <p:cNvCxnSpPr>
            <a:stCxn id="17" idx="4"/>
            <a:endCxn id="11" idx="0"/>
          </p:cNvCxnSpPr>
          <p:nvPr/>
        </p:nvCxnSpPr>
        <p:spPr>
          <a:xfrm rot="16200000" flipH="1">
            <a:off x="1492905" y="1727478"/>
            <a:ext cx="1203982" cy="1625573"/>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Oval 49"/>
          <p:cNvSpPr/>
          <p:nvPr/>
        </p:nvSpPr>
        <p:spPr bwMode="auto">
          <a:xfrm>
            <a:off x="2734224"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53"/>
          <p:cNvSpPr/>
          <p:nvPr/>
        </p:nvSpPr>
        <p:spPr bwMode="auto">
          <a:xfrm>
            <a:off x="3175011"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15" name="Straight Arrow Connector 14358"/>
          <p:cNvCxnSpPr>
            <a:stCxn id="18" idx="4"/>
            <a:endCxn id="14" idx="0"/>
          </p:cNvCxnSpPr>
          <p:nvPr/>
        </p:nvCxnSpPr>
        <p:spPr>
          <a:xfrm flipH="1">
            <a:off x="3348470" y="1938274"/>
            <a:ext cx="327" cy="1203982"/>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Oval 64"/>
          <p:cNvSpPr/>
          <p:nvPr/>
        </p:nvSpPr>
        <p:spPr bwMode="auto">
          <a:xfrm>
            <a:off x="4885918"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Oval 65"/>
          <p:cNvSpPr/>
          <p:nvPr/>
        </p:nvSpPr>
        <p:spPr bwMode="auto">
          <a:xfrm>
            <a:off x="1108651"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Oval 72"/>
          <p:cNvSpPr/>
          <p:nvPr/>
        </p:nvSpPr>
        <p:spPr bwMode="auto">
          <a:xfrm>
            <a:off x="3175338"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Down Arrow 10"/>
          <p:cNvSpPr/>
          <p:nvPr/>
        </p:nvSpPr>
        <p:spPr bwMode="auto">
          <a:xfrm>
            <a:off x="2262513" y="3962066"/>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Down Arrow 77"/>
          <p:cNvSpPr/>
          <p:nvPr/>
        </p:nvSpPr>
        <p:spPr bwMode="auto">
          <a:xfrm>
            <a:off x="3966639" y="3962066"/>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1"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048" y="4935361"/>
            <a:ext cx="1607803" cy="694552"/>
          </a:xfrm>
          <a:prstGeom prst="rect">
            <a:avLst/>
          </a:prstGeom>
        </p:spPr>
      </p:pic>
      <p:pic>
        <p:nvPicPr>
          <p:cNvPr id="22"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785" y="4935361"/>
            <a:ext cx="1607803" cy="694552"/>
          </a:xfrm>
          <a:prstGeom prst="rect">
            <a:avLst/>
          </a:prstGeom>
        </p:spPr>
      </p:pic>
      <p:grpSp>
        <p:nvGrpSpPr>
          <p:cNvPr id="23" name="Group 1"/>
          <p:cNvGrpSpPr/>
          <p:nvPr/>
        </p:nvGrpSpPr>
        <p:grpSpPr>
          <a:xfrm>
            <a:off x="3330239" y="4960447"/>
            <a:ext cx="1559689" cy="647013"/>
            <a:chOff x="6143874" y="4848820"/>
            <a:chExt cx="1603514" cy="665193"/>
          </a:xfrm>
        </p:grpSpPr>
        <p:pic>
          <p:nvPicPr>
            <p:cNvPr id="24"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3874" y="4848820"/>
              <a:ext cx="1603514" cy="665193"/>
            </a:xfrm>
            <a:prstGeom prst="rect">
              <a:avLst/>
            </a:prstGeom>
          </p:spPr>
        </p:pic>
        <p:pic>
          <p:nvPicPr>
            <p:cNvPr id="25" name="Picture 5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3511" y="4899227"/>
              <a:ext cx="540279" cy="540279"/>
            </a:xfrm>
            <a:prstGeom prst="rect">
              <a:avLst/>
            </a:prstGeom>
          </p:spPr>
        </p:pic>
      </p:grpSp>
      <p:grpSp>
        <p:nvGrpSpPr>
          <p:cNvPr id="26" name="Group 2"/>
          <p:cNvGrpSpPr/>
          <p:nvPr/>
        </p:nvGrpSpPr>
        <p:grpSpPr>
          <a:xfrm>
            <a:off x="5011141" y="4937457"/>
            <a:ext cx="1607803" cy="694552"/>
            <a:chOff x="9644337" y="5637733"/>
            <a:chExt cx="1607803" cy="694552"/>
          </a:xfrm>
        </p:grpSpPr>
        <p:pic>
          <p:nvPicPr>
            <p:cNvPr id="27"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4337" y="5637733"/>
              <a:ext cx="1607803" cy="694552"/>
            </a:xfrm>
            <a:prstGeom prst="rect">
              <a:avLst/>
            </a:prstGeom>
          </p:spPr>
        </p:pic>
        <p:pic>
          <p:nvPicPr>
            <p:cNvPr id="28" name="Picture 51"/>
            <p:cNvPicPr>
              <a:picLocks noChangeAspect="1"/>
            </p:cNvPicPr>
            <p:nvPr/>
          </p:nvPicPr>
          <p:blipFill>
            <a:blip r:embed="rId8" cstate="print">
              <a:duotone>
                <a:prstClr val="black"/>
                <a:schemeClr val="bg1">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01230" y="5736690"/>
              <a:ext cx="494017" cy="494017"/>
            </a:xfrm>
            <a:prstGeom prst="rect">
              <a:avLst/>
            </a:prstGeom>
          </p:spPr>
        </p:pic>
      </p:grpSp>
      <p:cxnSp>
        <p:nvCxnSpPr>
          <p:cNvPr id="29" name="Elbow Connector 56"/>
          <p:cNvCxnSpPr>
            <a:stCxn id="31" idx="4"/>
            <a:endCxn id="30" idx="0"/>
          </p:cNvCxnSpPr>
          <p:nvPr/>
        </p:nvCxnSpPr>
        <p:spPr>
          <a:xfrm rot="16200000" flipH="1">
            <a:off x="4495482" y="3576658"/>
            <a:ext cx="933314" cy="170412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57"/>
          <p:cNvSpPr/>
          <p:nvPr/>
        </p:nvSpPr>
        <p:spPr bwMode="auto">
          <a:xfrm>
            <a:off x="5640745" y="4895380"/>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1" name="Oval 58"/>
          <p:cNvSpPr/>
          <p:nvPr/>
        </p:nvSpPr>
        <p:spPr bwMode="auto">
          <a:xfrm>
            <a:off x="3936616" y="3615148"/>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2"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1141" y="4937457"/>
            <a:ext cx="1607803" cy="694552"/>
          </a:xfrm>
          <a:prstGeom prst="rect">
            <a:avLst/>
          </a:prstGeom>
        </p:spPr>
      </p:pic>
      <p:pic>
        <p:nvPicPr>
          <p:cNvPr id="33"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074" y="4937457"/>
            <a:ext cx="1607803" cy="694552"/>
          </a:xfrm>
          <a:prstGeom prst="rect">
            <a:avLst/>
          </a:prstGeom>
        </p:spPr>
      </p:pic>
      <p:grpSp>
        <p:nvGrpSpPr>
          <p:cNvPr id="34" name="Group 67"/>
          <p:cNvGrpSpPr/>
          <p:nvPr/>
        </p:nvGrpSpPr>
        <p:grpSpPr>
          <a:xfrm>
            <a:off x="5040328" y="4967373"/>
            <a:ext cx="1562783" cy="644852"/>
            <a:chOff x="2097374" y="3719871"/>
            <a:chExt cx="1562783" cy="644852"/>
          </a:xfrm>
        </p:grpSpPr>
        <p:sp>
          <p:nvSpPr>
            <p:cNvPr id="35" name="Rounded Rectangle 68"/>
            <p:cNvSpPr/>
            <p:nvPr/>
          </p:nvSpPr>
          <p:spPr bwMode="auto">
            <a:xfrm>
              <a:off x="2097374" y="3719871"/>
              <a:ext cx="1562783" cy="644852"/>
            </a:xfrm>
            <a:prstGeom prst="roundRect">
              <a:avLst>
                <a:gd name="adj" fmla="val 11704"/>
              </a:avLst>
            </a:prstGeom>
            <a:solidFill>
              <a:srgbClr val="85BCE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6" name="Picture 69"/>
            <p:cNvPicPr>
              <a:picLocks noChangeAspect="1"/>
            </p:cNvPicPr>
            <p:nvPr/>
          </p:nvPicPr>
          <p:blipFill>
            <a:blip r:embed="rId11" cstate="print">
              <a:duotone>
                <a:prstClr val="black"/>
                <a:schemeClr val="bg1">
                  <a:tint val="45000"/>
                  <a:satMod val="400000"/>
                </a:schemeClr>
              </a:duotone>
              <a:extLst>
                <a:ext uri="{BEBA8EAE-BF5A-486C-A8C5-ECC9F3942E4B}">
                  <a14:imgProps xmlns:a14="http://schemas.microsoft.com/office/drawing/2010/main">
                    <a14:imgLayer r:embed="rId12">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615591" y="3772205"/>
              <a:ext cx="526347" cy="526347"/>
            </a:xfrm>
            <a:prstGeom prst="rect">
              <a:avLst/>
            </a:prstGeom>
          </p:spPr>
        </p:pic>
      </p:grpSp>
      <p:grpSp>
        <p:nvGrpSpPr>
          <p:cNvPr id="37" name="Group 66"/>
          <p:cNvGrpSpPr/>
          <p:nvPr/>
        </p:nvGrpSpPr>
        <p:grpSpPr>
          <a:xfrm>
            <a:off x="1602048" y="5739809"/>
            <a:ext cx="3311540" cy="694552"/>
            <a:chOff x="4408729" y="4834352"/>
            <a:chExt cx="3311540" cy="694552"/>
          </a:xfrm>
        </p:grpSpPr>
        <p:pic>
          <p:nvPicPr>
            <p:cNvPr id="38"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39"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40"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9768" y="386975"/>
            <a:ext cx="1688040" cy="1486715"/>
          </a:xfrm>
          <a:prstGeom prst="rect">
            <a:avLst/>
          </a:prstGeom>
        </p:spPr>
      </p:pic>
      <p:pic>
        <p:nvPicPr>
          <p:cNvPr id="41" name="Picture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0562" y="918222"/>
            <a:ext cx="1587892" cy="976385"/>
          </a:xfrm>
          <a:prstGeom prst="rect">
            <a:avLst/>
          </a:prstGeom>
        </p:spPr>
      </p:pic>
      <p:pic>
        <p:nvPicPr>
          <p:cNvPr id="42"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81994" y="800395"/>
            <a:ext cx="566904" cy="10693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50"/>
                                        <p:tgtEl>
                                          <p:spTgt spid="1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250"/>
                                        <p:tgtEl>
                                          <p:spTgt spid="1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50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250"/>
                                        <p:tgtEl>
                                          <p:spTgt spid="13">
                                            <p:txEl>
                                              <p:pRg st="3" end="3"/>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250"/>
                                        <p:tgtEl>
                                          <p:spTgt spid="1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1500"/>
                            </p:stCondLst>
                            <p:childTnLst>
                              <p:par>
                                <p:cTn id="27" presetID="10" presetClass="exit" presetSubtype="0" fill="hold" grpId="0" nodeType="afterEffect">
                                  <p:stCondLst>
                                    <p:cond delay="25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par>
                          <p:cTn id="30" fill="hold">
                            <p:stCondLst>
                              <p:cond delay="2250"/>
                            </p:stCondLst>
                            <p:childTnLst>
                              <p:par>
                                <p:cTn id="31" presetID="10" presetClass="entr" presetSubtype="0" fill="hold" nodeType="after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250"/>
                            </p:stCondLst>
                            <p:childTnLst>
                              <p:par>
                                <p:cTn id="35" presetID="10" presetClass="entr" presetSubtype="0" fill="hold" nodeType="afterEffect">
                                  <p:stCondLst>
                                    <p:cond delay="2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4000"/>
                            </p:stCondLst>
                            <p:childTnLst>
                              <p:par>
                                <p:cTn id="39" presetID="42" presetClass="entr" presetSubtype="0" fill="hold" nodeType="after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10" presetClass="exit" presetSubtype="0" fill="hold" nodeType="afterEffect">
                                  <p:stCondLst>
                                    <p:cond delay="75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7500"/>
                            </p:stCondLst>
                            <p:childTnLst>
                              <p:par>
                                <p:cTn id="57" presetID="10" presetClass="exit" presetSubtype="0" fill="hold" nodeType="after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5645590" y="294654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Call-Log</a:t>
            </a:r>
            <a:endParaRPr lang="zh-CN" altLang="en-US" dirty="0">
              <a:gradFill>
                <a:gsLst>
                  <a:gs pos="0">
                    <a:srgbClr val="FFFFFF"/>
                  </a:gs>
                  <a:gs pos="100000">
                    <a:srgbClr val="FFFFFF"/>
                  </a:gs>
                </a:gsLst>
                <a:lin ang="5400000" scaled="0"/>
              </a:gradFill>
            </a:endParaRPr>
          </a:p>
        </p:txBody>
      </p:sp>
      <p:sp>
        <p:nvSpPr>
          <p:cNvPr id="2" name="标题 1"/>
          <p:cNvSpPr>
            <a:spLocks noGrp="1"/>
          </p:cNvSpPr>
          <p:nvPr>
            <p:ph type="ctrTitle"/>
          </p:nvPr>
        </p:nvSpPr>
        <p:spPr>
          <a:xfrm>
            <a:off x="288824" y="3227852"/>
            <a:ext cx="5320030" cy="1358900"/>
          </a:xfrm>
        </p:spPr>
        <p:txBody>
          <a:bodyPr/>
          <a:lstStyle/>
          <a:p>
            <a:r>
              <a:rPr lang="en-US" altLang="zh-CN" sz="6000" dirty="0" smtClean="0">
                <a:latin typeface="仿宋" panose="02010609060101010101" charset="-122"/>
                <a:ea typeface="仿宋" panose="02010609060101010101" charset="-122"/>
              </a:rPr>
              <a:t>Main Features</a:t>
            </a:r>
            <a:endParaRPr lang="zh-CN" altLang="en-US" sz="6000" dirty="0">
              <a:latin typeface="仿宋" panose="02010609060101010101" charset="-122"/>
              <a:ea typeface="仿宋" panose="02010609060101010101" charset="-122"/>
            </a:endParaRPr>
          </a:p>
        </p:txBody>
      </p:sp>
      <p:grpSp>
        <p:nvGrpSpPr>
          <p:cNvPr id="37" name="Group 36"/>
          <p:cNvGrpSpPr/>
          <p:nvPr/>
        </p:nvGrpSpPr>
        <p:grpSpPr>
          <a:xfrm>
            <a:off x="5646266" y="1101019"/>
            <a:ext cx="1896557" cy="2980292"/>
            <a:chOff x="5665775" y="2466267"/>
            <a:chExt cx="1896557" cy="2980292"/>
          </a:xfrm>
        </p:grpSpPr>
        <p:sp>
          <p:nvSpPr>
            <p:cNvPr id="17" name="Rectangle 16"/>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Voice Mail</a:t>
              </a:r>
              <a:endParaRPr lang="zh-CN" altLang="en-US" dirty="0">
                <a:gradFill>
                  <a:gsLst>
                    <a:gs pos="0">
                      <a:srgbClr val="FFFFFF"/>
                    </a:gs>
                    <a:gs pos="100000">
                      <a:srgbClr val="FFFFFF"/>
                    </a:gs>
                  </a:gsLst>
                  <a:lin ang="5400000" scaled="0"/>
                </a:gradFill>
              </a:endParaRPr>
            </a:p>
          </p:txBody>
        </p:sp>
        <p:pic>
          <p:nvPicPr>
            <p:cNvPr id="1026" name="Picture 2" descr="C:\Users\Jonahs\Dropbox\Projects SCOTT\MEET Windows Azure\source\Background\tile-icon-storag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8309" y="4595071"/>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1709225" y="110123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Call Transfer</a:t>
            </a:r>
            <a:endParaRPr lang="zh-CN" altLang="en-US" dirty="0">
              <a:gradFill>
                <a:gsLst>
                  <a:gs pos="0">
                    <a:srgbClr val="FFFFFF"/>
                  </a:gs>
                  <a:gs pos="100000">
                    <a:srgbClr val="FFFFFF"/>
                  </a:gs>
                </a:gsLst>
                <a:lin ang="5400000" scaled="0"/>
              </a:gradFill>
            </a:endParaRPr>
          </a:p>
        </p:txBody>
      </p:sp>
      <p:sp>
        <p:nvSpPr>
          <p:cNvPr id="29" name="Rectangle 28"/>
          <p:cNvSpPr/>
          <p:nvPr/>
        </p:nvSpPr>
        <p:spPr bwMode="auto">
          <a:xfrm>
            <a:off x="5645590" y="479439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Call Waiting</a:t>
            </a:r>
            <a:endParaRPr lang="zh-CN" altLang="en-US" dirty="0">
              <a:gradFill>
                <a:gsLst>
                  <a:gs pos="0">
                    <a:srgbClr val="FFFFFF"/>
                  </a:gs>
                  <a:gs pos="100000">
                    <a:srgbClr val="FFFFFF"/>
                  </a:gs>
                </a:gsLst>
                <a:lin ang="5400000" scaled="0"/>
              </a:gradFill>
            </a:endParaRPr>
          </a:p>
        </p:txBody>
      </p:sp>
      <p:sp>
        <p:nvSpPr>
          <p:cNvPr id="11" name="Rectangle 10"/>
          <p:cNvSpPr/>
          <p:nvPr/>
        </p:nvSpPr>
        <p:spPr bwMode="auto">
          <a:xfrm>
            <a:off x="3677725" y="109615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Phonebook</a:t>
            </a:r>
            <a:endParaRPr lang="zh-CN" altLang="en-US" dirty="0">
              <a:gradFill>
                <a:gsLst>
                  <a:gs pos="0">
                    <a:srgbClr val="FFFFFF"/>
                  </a:gs>
                  <a:gs pos="100000">
                    <a:srgbClr val="FFFFFF"/>
                  </a:gs>
                </a:gsLst>
                <a:lin ang="5400000" scaled="0"/>
              </a:gradFill>
            </a:endParaRPr>
          </a:p>
        </p:txBody>
      </p:sp>
      <p:sp>
        <p:nvSpPr>
          <p:cNvPr id="23" name="Rectangle 22"/>
          <p:cNvSpPr/>
          <p:nvPr/>
        </p:nvSpPr>
        <p:spPr bwMode="auto">
          <a:xfrm>
            <a:off x="9600370" y="294654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Group </a:t>
            </a:r>
            <a:endParaRPr lang="zh-CN" altLang="en-US" dirty="0">
              <a:gradFill>
                <a:gsLst>
                  <a:gs pos="0">
                    <a:srgbClr val="FFFFFF"/>
                  </a:gs>
                  <a:gs pos="100000">
                    <a:srgbClr val="FFFFFF"/>
                  </a:gs>
                </a:gsLst>
                <a:lin ang="5400000" scaled="0"/>
              </a:gradFill>
            </a:endParaRPr>
          </a:p>
        </p:txBody>
      </p:sp>
      <p:grpSp>
        <p:nvGrpSpPr>
          <p:cNvPr id="9" name="Group 4"/>
          <p:cNvGrpSpPr/>
          <p:nvPr/>
        </p:nvGrpSpPr>
        <p:grpSpPr>
          <a:xfrm>
            <a:off x="3677692" y="4794133"/>
            <a:ext cx="1896557" cy="1772642"/>
            <a:chOff x="5665775" y="596839"/>
            <a:chExt cx="1896557" cy="1772642"/>
          </a:xfrm>
          <a:solidFill>
            <a:srgbClr val="92D050"/>
          </a:solidFill>
        </p:grpSpPr>
        <p:sp>
          <p:nvSpPr>
            <p:cNvPr id="14" name="Rectangle 13"/>
            <p:cNvSpPr/>
            <p:nvPr/>
          </p:nvSpPr>
          <p:spPr bwMode="auto">
            <a:xfrm>
              <a:off x="5665775"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dirty="0" smtClean="0">
                  <a:gradFill>
                    <a:gsLst>
                      <a:gs pos="0">
                        <a:srgbClr val="FFFFFF"/>
                      </a:gs>
                      <a:gs pos="100000">
                        <a:srgbClr val="FFFFFF"/>
                      </a:gs>
                    </a:gsLst>
                    <a:lin ang="5400000" scaled="0"/>
                  </a:gradFill>
                  <a:sym typeface="+mn-ea"/>
                </a:rPr>
                <a:t>Call Recording</a:t>
              </a:r>
              <a:endParaRPr lang="en-US" dirty="0">
                <a:gradFill>
                  <a:gsLst>
                    <a:gs pos="0">
                      <a:srgbClr val="FFFFFF"/>
                    </a:gs>
                    <a:gs pos="100000">
                      <a:srgbClr val="FFFFFF"/>
                    </a:gs>
                  </a:gsLst>
                  <a:lin ang="5400000" scaled="0"/>
                </a:gradFill>
              </a:endParaRPr>
            </a:p>
          </p:txBody>
        </p:sp>
        <p:pic>
          <p:nvPicPr>
            <p:cNvPr id="1032" name="Picture 8" descr="C:\Users\Jonahs\Dropbox\Projects SCOTT\MEET Windows Azure\source\Background\tile-icon-med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309" y="875352"/>
              <a:ext cx="851488" cy="851488"/>
            </a:xfrm>
            <a:prstGeom prst="rect">
              <a:avLst/>
            </a:prstGeom>
            <a:grpFill/>
          </p:spPr>
        </p:pic>
      </p:grpSp>
      <p:sp>
        <p:nvSpPr>
          <p:cNvPr id="20" name="Rectangle 19"/>
          <p:cNvSpPr/>
          <p:nvPr/>
        </p:nvSpPr>
        <p:spPr bwMode="auto">
          <a:xfrm>
            <a:off x="7622980" y="2944642"/>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Call Center</a:t>
            </a:r>
            <a:endParaRPr lang="zh-CN" altLang="en-US" dirty="0">
              <a:gradFill>
                <a:gsLst>
                  <a:gs pos="0">
                    <a:srgbClr val="FFFFFF"/>
                  </a:gs>
                  <a:gs pos="100000">
                    <a:srgbClr val="FFFFFF"/>
                  </a:gs>
                </a:gsLst>
                <a:lin ang="5400000" scaled="0"/>
              </a:gradFill>
            </a:endParaRPr>
          </a:p>
        </p:txBody>
      </p:sp>
      <p:grpSp>
        <p:nvGrpSpPr>
          <p:cNvPr id="30" name="Group 29"/>
          <p:cNvGrpSpPr/>
          <p:nvPr/>
        </p:nvGrpSpPr>
        <p:grpSpPr>
          <a:xfrm>
            <a:off x="2333971" y="1101019"/>
            <a:ext cx="7221103" cy="1772642"/>
            <a:chOff x="341229" y="2466267"/>
            <a:chExt cx="7221103" cy="1772642"/>
          </a:xfrm>
        </p:grpSpPr>
        <p:sp>
          <p:nvSpPr>
            <p:cNvPr id="31" name="Rectangle 30"/>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smtClean="0">
                  <a:gradFill>
                    <a:gsLst>
                      <a:gs pos="0">
                        <a:srgbClr val="FFFFFF"/>
                      </a:gs>
                      <a:gs pos="100000">
                        <a:srgbClr val="FFFFFF"/>
                      </a:gs>
                    </a:gsLst>
                    <a:lin ang="5400000" scaled="0"/>
                  </a:gradFill>
                </a:rPr>
                <a:t>Con-call</a:t>
              </a:r>
              <a:endParaRPr lang="zh-CN" altLang="en-US" dirty="0">
                <a:gradFill>
                  <a:gsLst>
                    <a:gs pos="0">
                      <a:srgbClr val="FFFFFF"/>
                    </a:gs>
                    <a:gs pos="100000">
                      <a:srgbClr val="FFFFFF"/>
                    </a:gs>
                  </a:gsLst>
                  <a:lin ang="5400000" scaled="0"/>
                </a:gradFill>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229" y="2760907"/>
              <a:ext cx="776605" cy="77660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bwMode="auto">
          <a:xfrm>
            <a:off x="9612435" y="110123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635">
              <a:tabLst>
                <a:tab pos="1089025" algn="l"/>
              </a:tabLst>
            </a:pPr>
            <a:r>
              <a:rPr lang="en-US" altLang="zh-CN" sz="2000" dirty="0" smtClean="0">
                <a:latin typeface="+mj-lt"/>
                <a:ea typeface="メイリオ" pitchFamily="50" charset="-128"/>
                <a:cs typeface="Segoe UI Light" panose="020B0502040204020203" pitchFamily="34" charset="0"/>
              </a:rPr>
              <a:t>Video Call</a:t>
            </a:r>
            <a:endParaRPr lang="zh-CN" altLang="en-US" sz="2000" dirty="0">
              <a:latin typeface="+mj-lt"/>
              <a:ea typeface="メイリオ" pitchFamily="50" charset="-128"/>
              <a:cs typeface="Segoe UI Light" panose="020B0502040204020203" pitchFamily="34" charset="0"/>
            </a:endParaRPr>
          </a:p>
        </p:txBody>
      </p:sp>
      <p:pic>
        <p:nvPicPr>
          <p:cNvPr id="3" name="图片 2" descr="会议室"/>
          <p:cNvPicPr>
            <a:picLocks noChangeAspect="1"/>
          </p:cNvPicPr>
          <p:nvPr/>
        </p:nvPicPr>
        <p:blipFill>
          <a:blip r:embed="rId4" cstate="print"/>
          <a:stretch>
            <a:fillRect/>
          </a:stretch>
        </p:blipFill>
        <p:spPr>
          <a:xfrm>
            <a:off x="8224325" y="1386352"/>
            <a:ext cx="876935" cy="876935"/>
          </a:xfrm>
          <a:prstGeom prst="rect">
            <a:avLst/>
          </a:prstGeom>
        </p:spPr>
      </p:pic>
      <p:pic>
        <p:nvPicPr>
          <p:cNvPr id="4" name="图片 3" descr="视频"/>
          <p:cNvPicPr>
            <a:picLocks noChangeAspect="1"/>
          </p:cNvPicPr>
          <p:nvPr/>
        </p:nvPicPr>
        <p:blipFill>
          <a:blip r:embed="rId5" cstate="print"/>
          <a:stretch>
            <a:fillRect/>
          </a:stretch>
        </p:blipFill>
        <p:spPr>
          <a:xfrm>
            <a:off x="10178220" y="1386352"/>
            <a:ext cx="952500" cy="952500"/>
          </a:xfrm>
          <a:prstGeom prst="rect">
            <a:avLst/>
          </a:prstGeom>
        </p:spPr>
      </p:pic>
      <p:pic>
        <p:nvPicPr>
          <p:cNvPr id="10" name="图片 9" descr="接线员1"/>
          <p:cNvPicPr>
            <a:picLocks noChangeAspect="1"/>
          </p:cNvPicPr>
          <p:nvPr/>
        </p:nvPicPr>
        <p:blipFill>
          <a:blip r:embed="rId6" cstate="print"/>
          <a:stretch>
            <a:fillRect/>
          </a:stretch>
        </p:blipFill>
        <p:spPr>
          <a:xfrm>
            <a:off x="8141140" y="3175782"/>
            <a:ext cx="960120" cy="960120"/>
          </a:xfrm>
          <a:prstGeom prst="rect">
            <a:avLst/>
          </a:prstGeom>
        </p:spPr>
      </p:pic>
      <p:pic>
        <p:nvPicPr>
          <p:cNvPr id="12" name="图片 11" descr="邮件"/>
          <p:cNvPicPr>
            <a:picLocks noChangeAspect="1"/>
          </p:cNvPicPr>
          <p:nvPr/>
        </p:nvPicPr>
        <p:blipFill>
          <a:blip r:embed="rId7" cstate="print"/>
          <a:stretch>
            <a:fillRect/>
          </a:stretch>
        </p:blipFill>
        <p:spPr>
          <a:xfrm>
            <a:off x="6168830" y="1267607"/>
            <a:ext cx="1033145" cy="1033145"/>
          </a:xfrm>
          <a:prstGeom prst="rect">
            <a:avLst/>
          </a:prstGeom>
        </p:spPr>
      </p:pic>
      <p:pic>
        <p:nvPicPr>
          <p:cNvPr id="13" name="图片 12" descr="手势"/>
          <p:cNvPicPr>
            <a:picLocks noChangeAspect="1"/>
          </p:cNvPicPr>
          <p:nvPr/>
        </p:nvPicPr>
        <p:blipFill>
          <a:blip r:embed="rId8" cstate="print"/>
          <a:stretch>
            <a:fillRect/>
          </a:stretch>
        </p:blipFill>
        <p:spPr>
          <a:xfrm>
            <a:off x="6052322" y="4843671"/>
            <a:ext cx="1000760" cy="1000760"/>
          </a:xfrm>
          <a:prstGeom prst="rect">
            <a:avLst/>
          </a:prstGeom>
        </p:spPr>
      </p:pic>
      <p:pic>
        <p:nvPicPr>
          <p:cNvPr id="16" name="图片 15" descr="network"/>
          <p:cNvPicPr>
            <a:picLocks noChangeAspect="1"/>
          </p:cNvPicPr>
          <p:nvPr/>
        </p:nvPicPr>
        <p:blipFill>
          <a:blip r:embed="rId9" cstate="print"/>
          <a:stretch>
            <a:fillRect/>
          </a:stretch>
        </p:blipFill>
        <p:spPr>
          <a:xfrm>
            <a:off x="10067730" y="3175782"/>
            <a:ext cx="846455" cy="846455"/>
          </a:xfrm>
          <a:prstGeom prst="rect">
            <a:avLst/>
          </a:prstGeom>
        </p:spPr>
      </p:pic>
      <p:pic>
        <p:nvPicPr>
          <p:cNvPr id="18" name="图片 17" descr="phone-book"/>
          <p:cNvPicPr>
            <a:picLocks noChangeAspect="1"/>
          </p:cNvPicPr>
          <p:nvPr/>
        </p:nvPicPr>
        <p:blipFill>
          <a:blip r:embed="rId10" cstate="print"/>
          <a:stretch>
            <a:fillRect/>
          </a:stretch>
        </p:blipFill>
        <p:spPr>
          <a:xfrm>
            <a:off x="4200965" y="1400322"/>
            <a:ext cx="850900" cy="850900"/>
          </a:xfrm>
          <a:prstGeom prst="rect">
            <a:avLst/>
          </a:prstGeom>
        </p:spPr>
      </p:pic>
      <p:pic>
        <p:nvPicPr>
          <p:cNvPr id="28" name="图片 27" descr="VIS01-logo-透明底-适合各种文档副本.png"/>
          <p:cNvPicPr>
            <a:picLocks noChangeAspect="1"/>
          </p:cNvPicPr>
          <p:nvPr/>
        </p:nvPicPr>
        <p:blipFill>
          <a:blip r:embed="rId11" cstate="print"/>
          <a:stretch>
            <a:fillRect/>
          </a:stretch>
        </p:blipFill>
        <p:spPr>
          <a:xfrm>
            <a:off x="9671654" y="0"/>
            <a:ext cx="2517171" cy="982639"/>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67815" y="3400425"/>
            <a:ext cx="2252980" cy="114300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文本框 3"/>
          <p:cNvSpPr txBox="1"/>
          <p:nvPr/>
        </p:nvSpPr>
        <p:spPr>
          <a:xfrm>
            <a:off x="598805" y="504190"/>
            <a:ext cx="5852564" cy="646908"/>
          </a:xfrm>
          <a:prstGeom prst="rect">
            <a:avLst/>
          </a:prstGeom>
          <a:noFill/>
        </p:spPr>
        <p:txBody>
          <a:bodyPr wrap="none" lIns="0" tIns="0" rIns="0" bIns="0" rtlCol="0" anchor="t">
            <a:spAutoFit/>
          </a:bodyPr>
          <a:lstStyle/>
          <a:p>
            <a:pPr marL="346075" indent="-342900">
              <a:lnSpc>
                <a:spcPct val="150000"/>
              </a:lnSpc>
            </a:pPr>
            <a:r>
              <a:rPr lang="en-US" altLang="zh-CN" sz="3200" dirty="0" smtClean="0">
                <a:solidFill>
                  <a:srgbClr val="FFFF00"/>
                </a:solidFill>
              </a:rPr>
              <a:t>Easy Deployment -Plug and Play</a:t>
            </a:r>
            <a:endParaRPr lang="en-US" altLang="zh-CN" sz="3200" dirty="0">
              <a:solidFill>
                <a:srgbClr val="FFFF00"/>
              </a:solidFill>
            </a:endParaRPr>
          </a:p>
        </p:txBody>
      </p:sp>
      <p:sp>
        <p:nvSpPr>
          <p:cNvPr id="5" name="文本框 4"/>
          <p:cNvSpPr txBox="1"/>
          <p:nvPr/>
        </p:nvSpPr>
        <p:spPr>
          <a:xfrm>
            <a:off x="612452" y="1516475"/>
            <a:ext cx="4273447" cy="1846659"/>
          </a:xfrm>
          <a:prstGeom prst="rect">
            <a:avLst/>
          </a:prstGeom>
          <a:noFill/>
        </p:spPr>
        <p:txBody>
          <a:bodyPr wrap="square" lIns="0" tIns="0" rIns="0" bIns="0" rtlCol="0">
            <a:spAutoFit/>
          </a:bodyPr>
          <a:lstStyle/>
          <a:p>
            <a:pPr indent="0" fontAlgn="auto">
              <a:lnSpc>
                <a:spcPct val="150000"/>
              </a:lnSpc>
              <a:spcBef>
                <a:spcPts val="0"/>
              </a:spcBef>
              <a:buSzPct val="80000"/>
              <a:buNone/>
            </a:pPr>
            <a:r>
              <a:rPr lang="en-US" altLang="zh-CN" sz="1600" dirty="0" smtClean="0">
                <a:solidFill>
                  <a:schemeClr val="bg1"/>
                </a:solidFill>
              </a:rPr>
              <a:t>Cooperate with Fanvil FDPS server,3CX Sever send configurations to IP Phones according to the MAC address to complete the procedure plug and play , the reception can input the check code according to the extension list.</a:t>
            </a:r>
            <a:endParaRPr lang="zh-CN" altLang="en-US" sz="1600" dirty="0">
              <a:solidFill>
                <a:schemeClr val="bg1"/>
              </a:solidFill>
            </a:endParaRPr>
          </a:p>
        </p:txBody>
      </p:sp>
      <p:pic>
        <p:nvPicPr>
          <p:cNvPr id="6" name="图片 5" descr="Database_Cloud_305px_1185111_easyicon.net"/>
          <p:cNvPicPr>
            <a:picLocks noChangeAspect="1"/>
          </p:cNvPicPr>
          <p:nvPr/>
        </p:nvPicPr>
        <p:blipFill>
          <a:blip r:embed="rId1" cstate="print"/>
          <a:stretch>
            <a:fillRect/>
          </a:stretch>
        </p:blipFill>
        <p:spPr>
          <a:xfrm>
            <a:off x="457200" y="3646805"/>
            <a:ext cx="841375" cy="841375"/>
          </a:xfrm>
          <a:prstGeom prst="rect">
            <a:avLst/>
          </a:prstGeom>
        </p:spPr>
      </p:pic>
      <p:pic>
        <p:nvPicPr>
          <p:cNvPr id="66" name="Picture 3" descr="C:\Users\nick.yang\Desktop\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53" t="4437" r="20933" b="16593"/>
          <a:stretch>
            <a:fillRect/>
          </a:stretch>
        </p:blipFill>
        <p:spPr bwMode="auto">
          <a:xfrm>
            <a:off x="4074795" y="3594735"/>
            <a:ext cx="113220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299426" y="4635187"/>
            <a:ext cx="1670050" cy="27876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smtClean="0">
                <a:solidFill>
                  <a:schemeClr val="bg1"/>
                </a:solidFill>
              </a:rPr>
              <a:t>Cloud Sever</a:t>
            </a:r>
            <a:endParaRPr lang="zh-CN" altLang="en-US" sz="2000" dirty="0">
              <a:solidFill>
                <a:schemeClr val="bg1"/>
              </a:solidFill>
            </a:endParaRPr>
          </a:p>
        </p:txBody>
      </p:sp>
      <p:sp>
        <p:nvSpPr>
          <p:cNvPr id="9" name="文本框 8"/>
          <p:cNvSpPr txBox="1"/>
          <p:nvPr/>
        </p:nvSpPr>
        <p:spPr>
          <a:xfrm>
            <a:off x="1785620" y="3646805"/>
            <a:ext cx="1670050" cy="27876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smtClean="0">
                <a:solidFill>
                  <a:schemeClr val="bg1"/>
                </a:solidFill>
              </a:rPr>
              <a:t>Networks</a:t>
            </a:r>
            <a:endParaRPr lang="zh-CN" altLang="en-US" sz="2000" dirty="0">
              <a:solidFill>
                <a:schemeClr val="bg1"/>
              </a:solidFill>
            </a:endParaRPr>
          </a:p>
        </p:txBody>
      </p:sp>
      <p:sp>
        <p:nvSpPr>
          <p:cNvPr id="10" name="文本框 9"/>
          <p:cNvSpPr txBox="1"/>
          <p:nvPr/>
        </p:nvSpPr>
        <p:spPr>
          <a:xfrm>
            <a:off x="4223385" y="4611370"/>
            <a:ext cx="1670050" cy="2769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smtClean="0">
                <a:solidFill>
                  <a:schemeClr val="bg1"/>
                </a:solidFill>
              </a:rPr>
              <a:t>IP</a:t>
            </a:r>
            <a:r>
              <a:rPr lang="zh-CN" altLang="en-US" sz="2000" dirty="0" smtClean="0">
                <a:solidFill>
                  <a:schemeClr val="bg1"/>
                </a:solidFill>
              </a:rPr>
              <a:t> </a:t>
            </a:r>
            <a:r>
              <a:rPr lang="en-US" altLang="zh-CN" sz="2000" dirty="0" smtClean="0">
                <a:solidFill>
                  <a:schemeClr val="bg1"/>
                </a:solidFill>
              </a:rPr>
              <a:t>Phone</a:t>
            </a:r>
            <a:endParaRPr lang="zh-CN" altLang="en-US" sz="2000" dirty="0">
              <a:solidFill>
                <a:schemeClr val="bg1"/>
              </a:solidFill>
            </a:endParaRPr>
          </a:p>
        </p:txBody>
      </p:sp>
      <p:cxnSp>
        <p:nvCxnSpPr>
          <p:cNvPr id="12" name="直接箭头连接符 11"/>
          <p:cNvCxnSpPr/>
          <p:nvPr/>
        </p:nvCxnSpPr>
        <p:spPr>
          <a:xfrm>
            <a:off x="1369695" y="4105275"/>
            <a:ext cx="2604135" cy="0"/>
          </a:xfrm>
          <a:prstGeom prst="straightConnector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图片 13" descr="earth-globe (1)"/>
          <p:cNvPicPr>
            <a:picLocks noChangeAspect="1"/>
          </p:cNvPicPr>
          <p:nvPr/>
        </p:nvPicPr>
        <p:blipFill>
          <a:blip r:embed="rId3" cstate="print"/>
          <a:stretch>
            <a:fillRect/>
          </a:stretch>
        </p:blipFill>
        <p:spPr>
          <a:xfrm>
            <a:off x="3016819" y="3439795"/>
            <a:ext cx="588010" cy="588010"/>
          </a:xfrm>
          <a:prstGeom prst="rect">
            <a:avLst/>
          </a:prstGeom>
        </p:spPr>
      </p:pic>
      <p:sp>
        <p:nvSpPr>
          <p:cNvPr id="15" name="文本框 14"/>
          <p:cNvSpPr txBox="1"/>
          <p:nvPr/>
        </p:nvSpPr>
        <p:spPr>
          <a:xfrm>
            <a:off x="1785620" y="4173855"/>
            <a:ext cx="1994810" cy="1938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1400" dirty="0" smtClean="0">
                <a:solidFill>
                  <a:schemeClr val="bg1"/>
                </a:solidFill>
              </a:rPr>
              <a:t>Send config to IP Phone</a:t>
            </a:r>
            <a:endParaRPr lang="zh-CN" altLang="en-US" sz="1400" dirty="0">
              <a:solidFill>
                <a:schemeClr val="bg1"/>
              </a:solidFill>
            </a:endParaRPr>
          </a:p>
        </p:txBody>
      </p:sp>
      <p:sp>
        <p:nvSpPr>
          <p:cNvPr id="16" name="矩形 15"/>
          <p:cNvSpPr/>
          <p:nvPr/>
        </p:nvSpPr>
        <p:spPr>
          <a:xfrm>
            <a:off x="5689600" y="3432810"/>
            <a:ext cx="2252980" cy="114300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cxnSp>
        <p:nvCxnSpPr>
          <p:cNvPr id="17" name="直接箭头连接符 16"/>
          <p:cNvCxnSpPr/>
          <p:nvPr/>
        </p:nvCxnSpPr>
        <p:spPr>
          <a:xfrm>
            <a:off x="5448300" y="4105275"/>
            <a:ext cx="2958465" cy="0"/>
          </a:xfrm>
          <a:prstGeom prst="straightConnector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图片 17" descr="tap"/>
          <p:cNvPicPr>
            <a:picLocks noChangeAspect="1"/>
          </p:cNvPicPr>
          <p:nvPr/>
        </p:nvPicPr>
        <p:blipFill>
          <a:blip r:embed="rId4" cstate="print"/>
          <a:stretch>
            <a:fillRect/>
          </a:stretch>
        </p:blipFill>
        <p:spPr>
          <a:xfrm>
            <a:off x="7366237" y="3537253"/>
            <a:ext cx="579755" cy="579755"/>
          </a:xfrm>
          <a:prstGeom prst="rect">
            <a:avLst/>
          </a:prstGeom>
        </p:spPr>
      </p:pic>
      <p:sp>
        <p:nvSpPr>
          <p:cNvPr id="19" name="文本框 18"/>
          <p:cNvSpPr txBox="1"/>
          <p:nvPr/>
        </p:nvSpPr>
        <p:spPr>
          <a:xfrm>
            <a:off x="5788660" y="3702685"/>
            <a:ext cx="1670050" cy="22288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1600" dirty="0" smtClean="0">
                <a:solidFill>
                  <a:schemeClr val="bg1"/>
                </a:solidFill>
              </a:rPr>
              <a:t>Input check code</a:t>
            </a:r>
            <a:endParaRPr lang="zh-CN" altLang="en-US" sz="1600" dirty="0">
              <a:solidFill>
                <a:schemeClr val="bg1"/>
              </a:solidFill>
            </a:endParaRPr>
          </a:p>
        </p:txBody>
      </p:sp>
      <p:pic>
        <p:nvPicPr>
          <p:cNvPr id="20" name="图片 19" descr="clipboard1"/>
          <p:cNvPicPr>
            <a:picLocks noChangeAspect="1"/>
          </p:cNvPicPr>
          <p:nvPr/>
        </p:nvPicPr>
        <p:blipFill>
          <a:blip r:embed="rId5" cstate="print"/>
          <a:stretch>
            <a:fillRect/>
          </a:stretch>
        </p:blipFill>
        <p:spPr>
          <a:xfrm>
            <a:off x="8711565" y="2195195"/>
            <a:ext cx="2884805" cy="2884805"/>
          </a:xfrm>
          <a:prstGeom prst="rect">
            <a:avLst/>
          </a:prstGeom>
        </p:spPr>
      </p:pic>
      <p:sp>
        <p:nvSpPr>
          <p:cNvPr id="21" name="文本框 20"/>
          <p:cNvSpPr txBox="1"/>
          <p:nvPr/>
        </p:nvSpPr>
        <p:spPr>
          <a:xfrm>
            <a:off x="8708219" y="5199693"/>
            <a:ext cx="2938145" cy="2769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b="1" dirty="0" smtClean="0">
                <a:solidFill>
                  <a:schemeClr val="bg1"/>
                </a:solidFill>
              </a:rPr>
              <a:t>Configuration Complete</a:t>
            </a:r>
            <a:endParaRPr lang="zh-CN" altLang="en-US" sz="2000" b="1" dirty="0">
              <a:solidFill>
                <a:schemeClr val="bg1"/>
              </a:solidFill>
            </a:endParaRPr>
          </a:p>
        </p:txBody>
      </p:sp>
      <p:pic>
        <p:nvPicPr>
          <p:cNvPr id="22" name="图片 21" descr="VIS01-logo-透明底-适合各种文档副本.png"/>
          <p:cNvPicPr>
            <a:picLocks noChangeAspect="1"/>
          </p:cNvPicPr>
          <p:nvPr/>
        </p:nvPicPr>
        <p:blipFill>
          <a:blip r:embed="rId6"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499110" y="673100"/>
            <a:ext cx="8203565" cy="4568825"/>
          </a:xfrm>
          <a:prstGeom prst="rect">
            <a:avLst/>
          </a:prstGeom>
        </p:spPr>
      </p:pic>
      <p:sp>
        <p:nvSpPr>
          <p:cNvPr id="5" name="文本框 4"/>
          <p:cNvSpPr txBox="1"/>
          <p:nvPr/>
        </p:nvSpPr>
        <p:spPr>
          <a:xfrm>
            <a:off x="9039860" y="1563370"/>
            <a:ext cx="2824480" cy="1428083"/>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3200" b="1" dirty="0" smtClean="0">
                <a:solidFill>
                  <a:schemeClr val="bg1"/>
                </a:solidFill>
              </a:rPr>
              <a:t>Web Configuration</a:t>
            </a:r>
            <a:endParaRPr lang="zh-CN" altLang="en-US" sz="3200" b="1" dirty="0">
              <a:solidFill>
                <a:schemeClr val="bg1"/>
              </a:solidFill>
            </a:endParaRPr>
          </a:p>
          <a:p>
            <a:pPr indent="0">
              <a:lnSpc>
                <a:spcPct val="90000"/>
              </a:lnSpc>
              <a:spcBef>
                <a:spcPct val="20000"/>
              </a:spcBef>
              <a:buSzPct val="80000"/>
              <a:buNone/>
            </a:pPr>
            <a:endParaRPr lang="zh-CN" altLang="en-US" sz="3200" b="1" dirty="0">
              <a:solidFill>
                <a:schemeClr val="bg1"/>
              </a:solidFill>
            </a:endParaRPr>
          </a:p>
        </p:txBody>
      </p:sp>
      <p:pic>
        <p:nvPicPr>
          <p:cNvPr id="6" name="图片 5"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descr="Remote Presence2"/>
          <p:cNvPicPr>
            <a:picLocks noChangeAspect="1"/>
          </p:cNvPicPr>
          <p:nvPr/>
        </p:nvPicPr>
        <p:blipFill>
          <a:blip r:embed="rId1" cstate="print"/>
          <a:stretch>
            <a:fillRect/>
          </a:stretch>
        </p:blipFill>
        <p:spPr>
          <a:xfrm>
            <a:off x="580777" y="775127"/>
            <a:ext cx="5743575" cy="5307013"/>
          </a:xfrm>
          <a:prstGeom prst="rect">
            <a:avLst/>
          </a:prstGeom>
          <a:noFill/>
          <a:ln w="9525">
            <a:noFill/>
            <a:miter/>
          </a:ln>
        </p:spPr>
      </p:pic>
      <p:pic>
        <p:nvPicPr>
          <p:cNvPr id="4" name="图片 3" descr="customer-service"/>
          <p:cNvPicPr>
            <a:picLocks noChangeAspect="1"/>
          </p:cNvPicPr>
          <p:nvPr/>
        </p:nvPicPr>
        <p:blipFill>
          <a:blip r:embed="rId2" cstate="print"/>
          <a:stretch>
            <a:fillRect/>
          </a:stretch>
        </p:blipFill>
        <p:spPr>
          <a:xfrm>
            <a:off x="7845425" y="3706495"/>
            <a:ext cx="2844165" cy="2844165"/>
          </a:xfrm>
          <a:prstGeom prst="rect">
            <a:avLst/>
          </a:prstGeom>
        </p:spPr>
      </p:pic>
      <p:sp>
        <p:nvSpPr>
          <p:cNvPr id="5" name="标题 4"/>
          <p:cNvSpPr>
            <a:spLocks noGrp="1"/>
          </p:cNvSpPr>
          <p:nvPr>
            <p:ph type="ctrTitle"/>
          </p:nvPr>
        </p:nvSpPr>
        <p:spPr>
          <a:xfrm>
            <a:off x="6945204" y="162218"/>
            <a:ext cx="5184576" cy="2387600"/>
          </a:xfrm>
        </p:spPr>
        <p:txBody>
          <a:bodyPr>
            <a:normAutofit/>
          </a:bodyPr>
          <a:lstStyle/>
          <a:p>
            <a:r>
              <a:rPr lang="en-US" altLang="zh-CN" sz="4000" dirty="0" smtClean="0">
                <a:solidFill>
                  <a:schemeClr val="bg1"/>
                </a:solidFill>
                <a:latin typeface="微软雅黑" panose="020B0503020204020204" pitchFamily="34" charset="-122"/>
                <a:ea typeface="微软雅黑" panose="020B0503020204020204" pitchFamily="34" charset="-122"/>
                <a:sym typeface="+mn-ea"/>
              </a:rPr>
              <a:t>Management Platform</a:t>
            </a:r>
            <a:endParaRPr lang="zh-CN" altLang="en-US" sz="4000" dirty="0">
              <a:solidFill>
                <a:schemeClr val="bg1"/>
              </a:solidFill>
              <a:latin typeface="微软雅黑" panose="020B0503020204020204" pitchFamily="34" charset="-122"/>
              <a:ea typeface="微软雅黑" panose="020B0503020204020204" pitchFamily="34" charset="-122"/>
              <a:sym typeface="+mn-ea"/>
            </a:endParaRPr>
          </a:p>
        </p:txBody>
      </p:sp>
      <p:sp>
        <p:nvSpPr>
          <p:cNvPr id="6" name="内容占位符 2"/>
          <p:cNvSpPr>
            <a:spLocks noGrp="1"/>
          </p:cNvSpPr>
          <p:nvPr>
            <p:ph type="subTitle" idx="1"/>
          </p:nvPr>
        </p:nvSpPr>
        <p:spPr>
          <a:xfrm>
            <a:off x="6767662" y="2318362"/>
            <a:ext cx="9144000" cy="996950"/>
          </a:xfrm>
        </p:spPr>
        <p:txBody>
          <a:bodyPr/>
          <a:lstStyle/>
          <a:p>
            <a:pPr marL="342900" indent="-342900" algn="l">
              <a:buFont typeface="Wingdings" panose="05000000000000000000" charset="0"/>
              <a:buChar char="u"/>
            </a:pPr>
            <a:r>
              <a:rPr lang="en-US" altLang="zh-CN" sz="2000" dirty="0" smtClean="0">
                <a:latin typeface="微软雅黑" panose="020B0503020204020204" pitchFamily="34" charset="-122"/>
                <a:ea typeface="微软雅黑" panose="020B0503020204020204" pitchFamily="34" charset="-122"/>
                <a:sym typeface="+mn-ea"/>
              </a:rPr>
              <a:t>Check all the rooms/extensions call status</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marL="342900" indent="-342900" algn="l">
              <a:buFont typeface="Wingdings" panose="05000000000000000000" charset="0"/>
              <a:buChar char="u"/>
            </a:pPr>
            <a:r>
              <a:rPr lang="en-US" altLang="zh-CN" sz="2000" dirty="0" smtClean="0">
                <a:latin typeface="微软雅黑" panose="020B0503020204020204" pitchFamily="34" charset="-122"/>
                <a:ea typeface="微软雅黑" panose="020B0503020204020204" pitchFamily="34" charset="-122"/>
                <a:sym typeface="+mn-ea"/>
              </a:rPr>
              <a:t>Call transfer by reception PC</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5518434" cy="1107996"/>
          </a:xfrm>
          <a:prstGeom prst="rect">
            <a:avLst/>
          </a:prstGeom>
        </p:spPr>
        <p:txBody>
          <a:bodyPr wrap="none">
            <a:spAutoFit/>
          </a:bodyPr>
          <a:lstStyle/>
          <a:p>
            <a:pPr lvl="0" defTabSz="913765" fontAlgn="base">
              <a:spcBef>
                <a:spcPct val="0"/>
              </a:spcBef>
              <a:spcAft>
                <a:spcPct val="0"/>
              </a:spcAft>
            </a:pPr>
            <a:r>
              <a:rPr lang="en-US" altLang="zh-CN" sz="6600"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Fanvil IP Phone</a:t>
            </a:r>
            <a:endParaRPr lang="zh-CN" alt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3" name="图片 2" descr="VIS01-logo-透明底-适合各种文档副本.png"/>
          <p:cNvPicPr>
            <a:picLocks noChangeAspect="1"/>
          </p:cNvPicPr>
          <p:nvPr/>
        </p:nvPicPr>
        <p:blipFill>
          <a:blip r:embed="rId1"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980" y="82414"/>
            <a:ext cx="7521471" cy="66633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3730" b="1" dirty="0" smtClean="0">
                <a:solidFill>
                  <a:schemeClr val="bg1"/>
                </a:solidFill>
              </a:rPr>
              <a:t> Fanvil H</a:t>
            </a:r>
            <a:r>
              <a:rPr lang="zh-CN" altLang="en-US" sz="3730" b="1" dirty="0" smtClean="0">
                <a:solidFill>
                  <a:schemeClr val="bg1"/>
                </a:solidFill>
              </a:rPr>
              <a:t> </a:t>
            </a:r>
            <a:r>
              <a:rPr lang="en-US" altLang="zh-CN" sz="3730" b="1" dirty="0" smtClean="0">
                <a:solidFill>
                  <a:schemeClr val="bg1"/>
                </a:solidFill>
              </a:rPr>
              <a:t>Serial Hotel IP Phone</a:t>
            </a:r>
            <a:endParaRPr lang="zh-CN" altLang="en-US" sz="3730" b="1" dirty="0" smtClean="0">
              <a:solidFill>
                <a:schemeClr val="bg1"/>
              </a:solidFill>
            </a:endParaRPr>
          </a:p>
        </p:txBody>
      </p:sp>
      <p:grpSp>
        <p:nvGrpSpPr>
          <p:cNvPr id="67" name="Group 13"/>
          <p:cNvGrpSpPr/>
          <p:nvPr/>
        </p:nvGrpSpPr>
        <p:grpSpPr bwMode="auto">
          <a:xfrm>
            <a:off x="8521963" y="3700382"/>
            <a:ext cx="2971001" cy="3071239"/>
            <a:chOff x="6280148" y="4142013"/>
            <a:chExt cx="3598873" cy="2955240"/>
          </a:xfrm>
        </p:grpSpPr>
        <p:sp>
          <p:nvSpPr>
            <p:cNvPr id="68" name="Rectangle 22"/>
            <p:cNvSpPr/>
            <p:nvPr/>
          </p:nvSpPr>
          <p:spPr bwMode="auto">
            <a:xfrm>
              <a:off x="6280148" y="4142013"/>
              <a:ext cx="3598873"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defRPr/>
              </a:pPr>
              <a:r>
                <a:rPr lang="en-US" altLang="zh-CN" sz="2000" b="1" dirty="0" smtClean="0">
                  <a:solidFill>
                    <a:schemeClr val="accent6">
                      <a:lumMod val="75000"/>
                    </a:schemeClr>
                  </a:solidFill>
                </a:rPr>
                <a:t>H5</a:t>
              </a:r>
              <a:r>
                <a:rPr lang="zh-CN" altLang="en-US" sz="2000" b="1" dirty="0" smtClean="0">
                  <a:solidFill>
                    <a:schemeClr val="accent6">
                      <a:lumMod val="75000"/>
                    </a:schemeClr>
                  </a:solidFill>
                </a:rPr>
                <a:t> </a:t>
              </a:r>
              <a:r>
                <a:rPr lang="en-US" altLang="zh-CN" sz="2000" b="1" dirty="0" smtClean="0">
                  <a:solidFill>
                    <a:schemeClr val="accent6">
                      <a:lumMod val="75000"/>
                    </a:schemeClr>
                  </a:solidFill>
                </a:rPr>
                <a:t>Color Screen Hotel</a:t>
              </a:r>
              <a:r>
                <a:rPr lang="zh-CN" altLang="en-US" sz="2000" b="1" dirty="0" smtClean="0">
                  <a:solidFill>
                    <a:schemeClr val="accent6">
                      <a:lumMod val="75000"/>
                    </a:schemeClr>
                  </a:solidFill>
                </a:rPr>
                <a:t> </a:t>
              </a:r>
              <a:r>
                <a:rPr lang="en-US" altLang="zh-CN" sz="2000" b="1" dirty="0" smtClean="0">
                  <a:solidFill>
                    <a:schemeClr val="accent6">
                      <a:lumMod val="75000"/>
                    </a:schemeClr>
                  </a:solidFill>
                </a:rPr>
                <a:t>Phone</a:t>
              </a:r>
              <a:endParaRPr lang="en-US" altLang="zh-CN" sz="2000"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9" name="Group 8"/>
            <p:cNvGrpSpPr/>
            <p:nvPr/>
          </p:nvGrpSpPr>
          <p:grpSpPr bwMode="auto">
            <a:xfrm>
              <a:off x="6280150" y="4828518"/>
              <a:ext cx="3598870" cy="2268735"/>
              <a:chOff x="6280150" y="4828518"/>
              <a:chExt cx="3598870" cy="2268735"/>
            </a:xfrm>
          </p:grpSpPr>
          <p:sp>
            <p:nvSpPr>
              <p:cNvPr id="70" name="Rectangle 29"/>
              <p:cNvSpPr/>
              <p:nvPr/>
            </p:nvSpPr>
            <p:spPr bwMode="auto">
              <a:xfrm>
                <a:off x="6280150" y="4828518"/>
                <a:ext cx="3598870" cy="2268735"/>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defRPr/>
                </a:pPr>
                <a:endParaRPr lang="en-US" altLang="zh-CN" sz="1865">
                  <a:solidFill>
                    <a:schemeClr val="tx1"/>
                  </a:solidFill>
                  <a:cs typeface="Segoe UI" panose="020B0502040204020203" pitchFamily="34" charset="0"/>
                </a:endParaRPr>
              </a:p>
            </p:txBody>
          </p:sp>
          <p:sp>
            <p:nvSpPr>
              <p:cNvPr id="71" name="Rectangle 20"/>
              <p:cNvSpPr/>
              <p:nvPr/>
            </p:nvSpPr>
            <p:spPr bwMode="auto">
              <a:xfrm>
                <a:off x="6280150" y="4973256"/>
                <a:ext cx="3598870" cy="161980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3.5inch color screen showing hotel information</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zh-CN" altLang="en-US" sz="1400" dirty="0" smtClean="0">
                    <a:ea typeface="微软雅黑" panose="020B0503020204020204" pitchFamily="34" charset="-122"/>
                  </a:rPr>
                  <a:t> </a:t>
                </a:r>
                <a:r>
                  <a:rPr lang="en-US" altLang="zh-CN" sz="1400" dirty="0" smtClean="0">
                    <a:ea typeface="微软雅黑" panose="020B0503020204020204" pitchFamily="34" charset="-122"/>
                  </a:rPr>
                  <a:t>6 editable shortcut keys</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A USB mobile phone charging port</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Call / message </a:t>
                </a:r>
                <a:r>
                  <a:rPr lang="en-US" altLang="zh-CN" sz="1400" b="1" dirty="0" smtClean="0"/>
                  <a:t>indicator lamp </a:t>
                </a:r>
                <a:r>
                  <a:rPr lang="en-US" altLang="zh-CN" sz="1400" dirty="0" smtClean="0">
                    <a:ea typeface="微软雅黑" panose="020B0503020204020204" pitchFamily="34" charset="-122"/>
                  </a:rPr>
                  <a:t>x1</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a:t>
                </a:r>
                <a:r>
                  <a:rPr lang="en-US" altLang="zh-CN" sz="1400" dirty="0" err="1" smtClean="0">
                    <a:ea typeface="微软雅黑" panose="020B0503020204020204" pitchFamily="34" charset="-122"/>
                  </a:rPr>
                  <a:t>Handsfree</a:t>
                </a:r>
                <a:r>
                  <a:rPr lang="en-US" altLang="zh-CN" sz="1400" dirty="0" smtClean="0">
                    <a:ea typeface="微软雅黑" panose="020B0503020204020204" pitchFamily="34" charset="-122"/>
                  </a:rPr>
                  <a:t> indicator lamp</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Call hold . Call transfer .voice message</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solidFill>
                      <a:prstClr val="white"/>
                    </a:solidFill>
                  </a:rPr>
                  <a:t>Compatible with major platforms </a:t>
                </a:r>
                <a:r>
                  <a:rPr lang="en-US" altLang="zh-CN" sz="1400" dirty="0" err="1" smtClean="0">
                    <a:ea typeface="微软雅黑" panose="020B0503020204020204" pitchFamily="34" charset="-122"/>
                  </a:rPr>
                  <a:t>Broadsoft</a:t>
                </a:r>
                <a:r>
                  <a:rPr lang="en-US" altLang="zh-CN" sz="1400" dirty="0" smtClean="0">
                    <a:ea typeface="微软雅黑" panose="020B0503020204020204" pitchFamily="34" charset="-122"/>
                  </a:rPr>
                  <a:t>, 3CX, Asterisk, </a:t>
                </a:r>
                <a:r>
                  <a:rPr lang="en-US" altLang="zh-CN" sz="1400" dirty="0" err="1" smtClean="0">
                    <a:ea typeface="微软雅黑" panose="020B0503020204020204" pitchFamily="34" charset="-122"/>
                  </a:rPr>
                  <a:t>Elastix</a:t>
                </a:r>
                <a:r>
                  <a:rPr lang="en-US" altLang="zh-CN" sz="1400" dirty="0" smtClean="0">
                    <a:ea typeface="微软雅黑" panose="020B0503020204020204" pitchFamily="34" charset="-122"/>
                  </a:rPr>
                  <a:t> etc</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endParaRPr>
              </a:p>
            </p:txBody>
          </p:sp>
        </p:grpSp>
      </p:grpSp>
      <p:grpSp>
        <p:nvGrpSpPr>
          <p:cNvPr id="72" name="Group 12"/>
          <p:cNvGrpSpPr/>
          <p:nvPr/>
        </p:nvGrpSpPr>
        <p:grpSpPr bwMode="auto">
          <a:xfrm>
            <a:off x="4556639" y="3700173"/>
            <a:ext cx="2972446" cy="3042172"/>
            <a:chOff x="3138987" y="4142016"/>
            <a:chExt cx="3602662" cy="2927269"/>
          </a:xfrm>
        </p:grpSpPr>
        <p:sp>
          <p:nvSpPr>
            <p:cNvPr id="73" name="Rectangle 21"/>
            <p:cNvSpPr/>
            <p:nvPr/>
          </p:nvSpPr>
          <p:spPr bwMode="auto">
            <a:xfrm>
              <a:off x="3140074" y="4142016"/>
              <a:ext cx="3601575" cy="850902"/>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defRPr/>
              </a:pPr>
              <a:r>
                <a:rPr lang="en-US" altLang="zh-CN" sz="2000" b="1" dirty="0" smtClean="0">
                  <a:solidFill>
                    <a:schemeClr val="accent6">
                      <a:lumMod val="75000"/>
                    </a:schemeClr>
                  </a:solidFill>
                </a:rPr>
                <a:t>H3</a:t>
              </a:r>
              <a:r>
                <a:rPr lang="en-US" altLang="zh-CN" sz="2000" b="1" dirty="0" smtClean="0"/>
                <a:t> </a:t>
              </a:r>
              <a:r>
                <a:rPr lang="en-US" altLang="zh-CN" sz="2000" b="1" dirty="0" smtClean="0">
                  <a:solidFill>
                    <a:schemeClr val="accent6">
                      <a:lumMod val="75000"/>
                    </a:schemeClr>
                  </a:solidFill>
                </a:rPr>
                <a:t>Hotel Phone</a:t>
              </a:r>
              <a:endParaRPr lang="en-US" altLang="zh-CN" sz="2000" dirty="0" smtClean="0">
                <a:solidFill>
                  <a:schemeClr val="accent6">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74" name="Group 7"/>
            <p:cNvGrpSpPr/>
            <p:nvPr/>
          </p:nvGrpSpPr>
          <p:grpSpPr bwMode="auto">
            <a:xfrm>
              <a:off x="3138987" y="4842424"/>
              <a:ext cx="3602662" cy="2226861"/>
              <a:chOff x="3138987" y="4842424"/>
              <a:chExt cx="3602662" cy="2226861"/>
            </a:xfrm>
          </p:grpSpPr>
          <p:sp>
            <p:nvSpPr>
              <p:cNvPr id="75" name="Rectangle 28"/>
              <p:cNvSpPr/>
              <p:nvPr/>
            </p:nvSpPr>
            <p:spPr bwMode="auto">
              <a:xfrm>
                <a:off x="3154983" y="4842424"/>
                <a:ext cx="3586664" cy="222686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defRPr/>
                </a:pPr>
                <a:endParaRPr lang="en-US" altLang="zh-CN" sz="1865">
                  <a:solidFill>
                    <a:schemeClr val="tx1"/>
                  </a:solidFill>
                  <a:cs typeface="Segoe UI" panose="020B0502040204020203" pitchFamily="34" charset="0"/>
                </a:endParaRPr>
              </a:p>
            </p:txBody>
          </p:sp>
          <p:sp>
            <p:nvSpPr>
              <p:cNvPr id="76" name="Rectangle 26"/>
              <p:cNvSpPr/>
              <p:nvPr/>
            </p:nvSpPr>
            <p:spPr bwMode="auto">
              <a:xfrm>
                <a:off x="3138987" y="4895314"/>
                <a:ext cx="3602662" cy="161980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smtClean="0"/>
                  <a:t>The custom (printing) decal sticker</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6</a:t>
                </a:r>
                <a:r>
                  <a:rPr lang="zh-CN" altLang="en-US" sz="1400" dirty="0" smtClean="0">
                    <a:ea typeface="微软雅黑" panose="020B0503020204020204" pitchFamily="34" charset="-122"/>
                  </a:rPr>
                  <a:t> </a:t>
                </a:r>
                <a:r>
                  <a:rPr lang="en-US" altLang="zh-CN" sz="1400" dirty="0" smtClean="0">
                    <a:ea typeface="微软雅黑" panose="020B0503020204020204" pitchFamily="34" charset="-122"/>
                  </a:rPr>
                  <a:t>editable shortcut keys</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A USB mobile phone charging port</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Call / message </a:t>
                </a:r>
                <a:r>
                  <a:rPr lang="en-US" altLang="zh-CN" sz="1400" b="1" dirty="0" smtClean="0"/>
                  <a:t>indicator lamp </a:t>
                </a:r>
                <a:r>
                  <a:rPr lang="en-US" altLang="zh-CN" sz="1400" dirty="0" smtClean="0">
                    <a:ea typeface="微软雅黑" panose="020B0503020204020204" pitchFamily="34" charset="-122"/>
                  </a:rPr>
                  <a:t>x1</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a:t>
                </a:r>
                <a:r>
                  <a:rPr lang="en-US" altLang="zh-CN" sz="1400" dirty="0" err="1" smtClean="0">
                    <a:ea typeface="微软雅黑" panose="020B0503020204020204" pitchFamily="34" charset="-122"/>
                  </a:rPr>
                  <a:t>Handsfree</a:t>
                </a:r>
                <a:r>
                  <a:rPr lang="en-US" altLang="zh-CN" sz="1400" dirty="0" smtClean="0">
                    <a:ea typeface="微软雅黑" panose="020B0503020204020204" pitchFamily="34" charset="-122"/>
                  </a:rPr>
                  <a:t> indicator lamp</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 Call hold </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Call transfer </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voice message</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solidFill>
                      <a:prstClr val="white"/>
                    </a:solidFill>
                  </a:rPr>
                  <a:t>Compatible with major platforms </a:t>
                </a:r>
                <a:r>
                  <a:rPr lang="en-US" altLang="zh-CN" sz="1400" dirty="0" err="1" smtClean="0">
                    <a:ea typeface="微软雅黑" panose="020B0503020204020204" pitchFamily="34" charset="-122"/>
                  </a:rPr>
                  <a:t>Broadsoft</a:t>
                </a:r>
                <a:r>
                  <a:rPr lang="en-US" altLang="zh-CN" sz="1400" dirty="0" smtClean="0">
                    <a:ea typeface="微软雅黑" panose="020B0503020204020204" pitchFamily="34" charset="-122"/>
                  </a:rPr>
                  <a:t>, 3CX, Asterisk, </a:t>
                </a:r>
                <a:r>
                  <a:rPr lang="en-US" altLang="zh-CN" sz="1400" dirty="0" err="1" smtClean="0">
                    <a:ea typeface="微软雅黑" panose="020B0503020204020204" pitchFamily="34" charset="-122"/>
                  </a:rPr>
                  <a:t>Elastix</a:t>
                </a:r>
                <a:r>
                  <a:rPr lang="en-US" altLang="zh-CN" sz="1400" dirty="0" smtClean="0">
                    <a:ea typeface="微软雅黑" panose="020B0503020204020204" pitchFamily="34" charset="-122"/>
                  </a:rPr>
                  <a:t> etc</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endParaRPr lang="en-US" altLang="zh-CN" sz="1400" dirty="0">
                  <a:latin typeface="微软雅黑" panose="020B0503020204020204" pitchFamily="34" charset="-122"/>
                  <a:ea typeface="微软雅黑" panose="020B0503020204020204" pitchFamily="34" charset="-122"/>
                </a:endParaRPr>
              </a:p>
            </p:txBody>
          </p:sp>
        </p:grpSp>
      </p:grpSp>
      <p:grpSp>
        <p:nvGrpSpPr>
          <p:cNvPr id="77" name="Group 11"/>
          <p:cNvGrpSpPr/>
          <p:nvPr/>
        </p:nvGrpSpPr>
        <p:grpSpPr bwMode="auto">
          <a:xfrm>
            <a:off x="583860" y="3734672"/>
            <a:ext cx="2913826" cy="3007673"/>
            <a:chOff x="-15822" y="4142016"/>
            <a:chExt cx="3530229" cy="2894077"/>
          </a:xfrm>
        </p:grpSpPr>
        <p:sp>
          <p:nvSpPr>
            <p:cNvPr id="78" name="Rectangle 1"/>
            <p:cNvSpPr/>
            <p:nvPr/>
          </p:nvSpPr>
          <p:spPr bwMode="auto">
            <a:xfrm>
              <a:off x="0" y="4142016"/>
              <a:ext cx="3514407" cy="850902"/>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pPr>
              <a:r>
                <a:rPr lang="en-US" altLang="zh-CN" sz="2000" b="1" dirty="0" smtClean="0">
                  <a:solidFill>
                    <a:schemeClr val="accent6">
                      <a:lumMod val="75000"/>
                    </a:schemeClr>
                  </a:solidFill>
                </a:rPr>
                <a:t>H2 Bathroom Phone</a:t>
              </a:r>
              <a:endParaRPr lang="zh-CN" altLang="en-US" sz="2000" b="1" dirty="0">
                <a:solidFill>
                  <a:schemeClr val="accent6">
                    <a:lumMod val="75000"/>
                  </a:schemeClr>
                </a:solidFill>
              </a:endParaRPr>
            </a:p>
          </p:txBody>
        </p:sp>
        <p:sp>
          <p:nvSpPr>
            <p:cNvPr id="79" name="Rectangle 4"/>
            <p:cNvSpPr/>
            <p:nvPr/>
          </p:nvSpPr>
          <p:spPr bwMode="auto">
            <a:xfrm>
              <a:off x="-15822" y="4840805"/>
              <a:ext cx="3514407" cy="2195288"/>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lnSpc>
                  <a:spcPct val="150000"/>
                </a:lnSpc>
                <a:defRPr/>
              </a:pPr>
              <a:endParaRPr lang="en-US" altLang="zh-CN" sz="1865"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0" name="Rectangle 19"/>
            <p:cNvSpPr/>
            <p:nvPr/>
          </p:nvSpPr>
          <p:spPr bwMode="auto">
            <a:xfrm>
              <a:off x="30836" y="4887166"/>
              <a:ext cx="3483571"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Standard numeric keypad</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err="1" smtClean="0">
                  <a:ea typeface="微软雅黑" panose="020B0503020204020204" pitchFamily="34" charset="-122"/>
                </a:rPr>
                <a:t>PoE</a:t>
              </a:r>
              <a:r>
                <a:rPr lang="en-US" altLang="zh-CN" sz="1400" dirty="0" smtClean="0"/>
                <a:t> Power over Ethernet</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A button to transfer the call</a:t>
              </a:r>
              <a:endParaRPr lang="en-US" altLang="zh-CN" sz="140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400" dirty="0" smtClean="0">
                  <a:ea typeface="微软雅黑" panose="020B0503020204020204" pitchFamily="34" charset="-122"/>
                </a:rPr>
                <a:t>Call Alert Light x1</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Power Indicator x1</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hook indicator x1</a:t>
              </a:r>
              <a:endParaRPr lang="zh-CN" altLang="en-US" sz="1400" dirty="0" smtClean="0">
                <a:ea typeface="微软雅黑" panose="020B0503020204020204" pitchFamily="34" charset="-122"/>
              </a:endParaRPr>
            </a:p>
            <a:p>
              <a:pPr lvl="0">
                <a:buClr>
                  <a:srgbClr val="FF0000"/>
                </a:buClr>
                <a:buFont typeface="Arial" panose="020B0604020202020204" pitchFamily="34" charset="0"/>
                <a:buChar char="•"/>
              </a:pPr>
              <a:r>
                <a:rPr lang="en-US" altLang="zh-CN" sz="1400" dirty="0" smtClean="0">
                  <a:ea typeface="微软雅黑" panose="020B0503020204020204" pitchFamily="34" charset="-122"/>
                </a:rPr>
                <a:t> </a:t>
              </a:r>
              <a:r>
                <a:rPr lang="en-US" altLang="zh-CN" sz="1400" dirty="0" smtClean="0">
                  <a:solidFill>
                    <a:prstClr val="white"/>
                  </a:solidFill>
                </a:rPr>
                <a:t>Compatible with major </a:t>
              </a:r>
              <a:r>
                <a:rPr lang="en-US" altLang="zh-CN" sz="1400" dirty="0" err="1" smtClean="0">
                  <a:solidFill>
                    <a:prstClr val="white"/>
                  </a:solidFill>
                </a:rPr>
                <a:t>platforms:</a:t>
              </a:r>
              <a:r>
                <a:rPr lang="en-US" altLang="zh-CN" sz="1400" dirty="0" err="1" smtClean="0">
                  <a:solidFill>
                    <a:prstClr val="white"/>
                  </a:solidFill>
                  <a:ea typeface="微软雅黑" panose="020B0503020204020204" pitchFamily="34" charset="-122"/>
                </a:rPr>
                <a:t>Broadsoft</a:t>
              </a:r>
              <a:r>
                <a:rPr lang="en-US" altLang="zh-CN" sz="1400" dirty="0" smtClean="0">
                  <a:solidFill>
                    <a:prstClr val="white"/>
                  </a:solidFill>
                  <a:ea typeface="微软雅黑" panose="020B0503020204020204" pitchFamily="34" charset="-122"/>
                </a:rPr>
                <a:t>, 3CX, Asterisk, </a:t>
              </a:r>
              <a:r>
                <a:rPr lang="en-US" altLang="zh-CN" sz="1400" dirty="0" err="1" smtClean="0">
                  <a:solidFill>
                    <a:prstClr val="white"/>
                  </a:solidFill>
                  <a:ea typeface="微软雅黑" panose="020B0503020204020204" pitchFamily="34" charset="-122"/>
                </a:rPr>
                <a:t>Elastix</a:t>
              </a:r>
              <a:r>
                <a:rPr lang="en-US" altLang="zh-CN" sz="1400" dirty="0" smtClean="0">
                  <a:solidFill>
                    <a:prstClr val="white"/>
                  </a:solidFill>
                  <a:ea typeface="微软雅黑" panose="020B0503020204020204" pitchFamily="34" charset="-122"/>
                </a:rPr>
                <a:t>, etc</a:t>
              </a:r>
              <a:endParaRPr lang="en-US" altLang="zh-CN" sz="1400" dirty="0">
                <a:solidFill>
                  <a:prstClr val="white"/>
                </a:solidFill>
                <a:ea typeface="微软雅黑" panose="020B0503020204020204" pitchFamily="34" charset="-122"/>
              </a:endParaRPr>
            </a:p>
          </p:txBody>
        </p:sp>
      </p:grpSp>
      <p:pic>
        <p:nvPicPr>
          <p:cNvPr id="1026" name="Picture 2" descr="C:\Users\nick.yang\Desktop\图片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6418" y="1160485"/>
            <a:ext cx="3228477" cy="2538952"/>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pic>
        <p:nvPicPr>
          <p:cNvPr id="22" name="图片 21" descr="3.png"/>
          <p:cNvPicPr>
            <a:picLocks noChangeAspect="1"/>
          </p:cNvPicPr>
          <p:nvPr/>
        </p:nvPicPr>
        <p:blipFill>
          <a:blip r:embed="rId3" cstate="print"/>
          <a:stretch>
            <a:fillRect/>
          </a:stretch>
        </p:blipFill>
        <p:spPr>
          <a:xfrm>
            <a:off x="7415140" y="696035"/>
            <a:ext cx="4590490" cy="2966604"/>
          </a:xfrm>
          <a:prstGeom prst="rect">
            <a:avLst/>
          </a:prstGeom>
        </p:spPr>
      </p:pic>
      <p:pic>
        <p:nvPicPr>
          <p:cNvPr id="23" name="图片 22" descr="H3.png"/>
          <p:cNvPicPr>
            <a:picLocks noChangeAspect="1"/>
          </p:cNvPicPr>
          <p:nvPr/>
        </p:nvPicPr>
        <p:blipFill>
          <a:blip r:embed="rId4" cstate="print"/>
          <a:stretch>
            <a:fillRect/>
          </a:stretch>
        </p:blipFill>
        <p:spPr>
          <a:xfrm>
            <a:off x="3872810" y="668740"/>
            <a:ext cx="4588802" cy="29655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620" y="335915"/>
            <a:ext cx="669873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smtClean="0">
                <a:solidFill>
                  <a:schemeClr val="bg1"/>
                </a:solidFill>
              </a:rPr>
              <a:t> Fanvil X serial Color Screen IP Phone</a:t>
            </a:r>
            <a:endParaRPr lang="zh-CN" altLang="en-US" sz="2800" b="1" dirty="0" smtClean="0">
              <a:solidFill>
                <a:schemeClr val="bg1"/>
              </a:solidFill>
            </a:endParaRPr>
          </a:p>
        </p:txBody>
      </p:sp>
      <p:pic>
        <p:nvPicPr>
          <p:cNvPr id="3074" name="Picture 2" descr="E:\2016 Fanvil\New Product\X-series\X3S\X3图片\1.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231"/>
          <a:stretch>
            <a:fillRect/>
          </a:stretch>
        </p:blipFill>
        <p:spPr bwMode="auto">
          <a:xfrm>
            <a:off x="659765" y="1174549"/>
            <a:ext cx="2514150" cy="19800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13"/>
          <p:cNvGrpSpPr/>
          <p:nvPr/>
        </p:nvGrpSpPr>
        <p:grpSpPr bwMode="auto">
          <a:xfrm>
            <a:off x="6177280" y="3187700"/>
            <a:ext cx="2545715" cy="3294380"/>
            <a:chOff x="6280150" y="4142013"/>
            <a:chExt cx="2784976" cy="2863171"/>
          </a:xfrm>
        </p:grpSpPr>
        <p:sp>
          <p:nvSpPr>
            <p:cNvPr id="62" name="Rectangle 22"/>
            <p:cNvSpPr/>
            <p:nvPr/>
          </p:nvSpPr>
          <p:spPr bwMode="auto">
            <a:xfrm>
              <a:off x="6280150" y="4142013"/>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altLang="zh-CN" b="1" dirty="0" smtClean="0">
                  <a:solidFill>
                    <a:schemeClr val="accent6">
                      <a:lumMod val="75000"/>
                    </a:schemeClr>
                  </a:solidFill>
                </a:rPr>
                <a:t>     X5S/G</a:t>
              </a:r>
              <a:endParaRPr lang="en-US" altLang="zh-CN"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3" name="Group 8"/>
            <p:cNvGrpSpPr/>
            <p:nvPr/>
          </p:nvGrpSpPr>
          <p:grpSpPr bwMode="auto">
            <a:xfrm>
              <a:off x="6280150" y="4738854"/>
              <a:ext cx="2784976" cy="2266330"/>
              <a:chOff x="6280150" y="4738854"/>
              <a:chExt cx="2784976" cy="2266330"/>
            </a:xfrm>
          </p:grpSpPr>
          <p:sp>
            <p:nvSpPr>
              <p:cNvPr id="64" name="Rectangle 29"/>
              <p:cNvSpPr/>
              <p:nvPr/>
            </p:nvSpPr>
            <p:spPr bwMode="auto">
              <a:xfrm>
                <a:off x="6280150" y="4768631"/>
                <a:ext cx="2772524" cy="2236553"/>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cs typeface="Segoe UI" panose="020B0502040204020203" pitchFamily="34" charset="0"/>
                </a:endParaRPr>
              </a:p>
            </p:txBody>
          </p:sp>
          <p:sp>
            <p:nvSpPr>
              <p:cNvPr id="65" name="Rectangle 20"/>
              <p:cNvSpPr/>
              <p:nvPr/>
            </p:nvSpPr>
            <p:spPr bwMode="auto">
              <a:xfrm>
                <a:off x="6280150" y="4738854"/>
                <a:ext cx="2784976"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3.5</a:t>
                </a:r>
                <a:r>
                  <a:rPr lang="en-US" altLang="zh-CN" sz="1050" dirty="0" smtClean="0"/>
                  <a:t> inch color-screen </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6</a:t>
                </a: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SIP</a:t>
                </a: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Lines</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HD</a:t>
                </a: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voice</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Support EHS Wireless Headphone</a:t>
                </a:r>
                <a:endParaRPr lang="zh-CN" altLang="en-US"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 8 </a:t>
                </a:r>
                <a:r>
                  <a:rPr lang="en-US" altLang="zh-CN" sz="1050" dirty="0" smtClean="0"/>
                  <a:t>Programmable</a:t>
                </a:r>
                <a:r>
                  <a:rPr lang="en-US" altLang="zh-CN" sz="1050" dirty="0" smtClean="0">
                    <a:ea typeface="微软雅黑" panose="020B0503020204020204" pitchFamily="34" charset="-122"/>
                  </a:rPr>
                  <a:t> </a:t>
                </a:r>
                <a:r>
                  <a:rPr lang="en-US" altLang="zh-CN" sz="1050" dirty="0" smtClean="0"/>
                  <a:t>DSS keys</a:t>
                </a:r>
                <a:r>
                  <a:rPr lang="en-US" altLang="zh-CN" sz="1050" dirty="0" smtClean="0">
                    <a:ea typeface="微软雅黑" panose="020B0503020204020204" pitchFamily="34" charset="-122"/>
                  </a:rPr>
                  <a:t>, </a:t>
                </a:r>
                <a:r>
                  <a:rPr lang="en-US" altLang="zh-CN" sz="1050" dirty="0" smtClean="0"/>
                  <a:t>dynamic display </a:t>
                </a:r>
                <a:r>
                  <a:rPr lang="zh-CN" altLang="en-US" sz="1050" dirty="0" smtClean="0">
                    <a:ea typeface="微软雅黑" panose="020B0503020204020204" pitchFamily="34" charset="-122"/>
                  </a:rPr>
                  <a:t>，</a:t>
                </a:r>
                <a:r>
                  <a:rPr lang="en-US" altLang="zh-CN" sz="1050" dirty="0" smtClean="0">
                    <a:ea typeface="微软雅黑" panose="020B0503020204020204" pitchFamily="34" charset="-122"/>
                  </a:rPr>
                  <a:t>support up to 40 programmable keys custom configuration</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endParaRPr lang="en-US" altLang="zh-CN" sz="1050" dirty="0">
                  <a:latin typeface="微软雅黑" panose="020B0503020204020204" pitchFamily="34" charset="-122"/>
                  <a:ea typeface="微软雅黑" panose="020B0503020204020204" pitchFamily="34" charset="-122"/>
                </a:endParaRPr>
              </a:p>
            </p:txBody>
          </p:sp>
        </p:grpSp>
      </p:grpSp>
      <p:grpSp>
        <p:nvGrpSpPr>
          <p:cNvPr id="48" name="Group 12"/>
          <p:cNvGrpSpPr/>
          <p:nvPr/>
        </p:nvGrpSpPr>
        <p:grpSpPr bwMode="auto">
          <a:xfrm>
            <a:off x="3205480" y="3187065"/>
            <a:ext cx="2532380" cy="3306445"/>
            <a:chOff x="3136785" y="4142016"/>
            <a:chExt cx="2771891" cy="2873381"/>
          </a:xfrm>
        </p:grpSpPr>
        <p:sp>
          <p:nvSpPr>
            <p:cNvPr id="58" name="Rectangle 21"/>
            <p:cNvSpPr/>
            <p:nvPr/>
          </p:nvSpPr>
          <p:spPr bwMode="auto">
            <a:xfrm>
              <a:off x="3140075"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b="1" dirty="0" smtClean="0">
                  <a:solidFill>
                    <a:schemeClr val="accent6">
                      <a:lumMod val="75000"/>
                    </a:schemeClr>
                  </a:solidFill>
                </a:rPr>
                <a:t>      X4/G</a:t>
              </a:r>
              <a:endParaRPr lang="en-US"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59" name="Group 7"/>
            <p:cNvGrpSpPr/>
            <p:nvPr/>
          </p:nvGrpSpPr>
          <p:grpSpPr bwMode="auto">
            <a:xfrm>
              <a:off x="3136785" y="4738851"/>
              <a:ext cx="2771891" cy="2276546"/>
              <a:chOff x="3136785" y="4738851"/>
              <a:chExt cx="2771891" cy="2276546"/>
            </a:xfrm>
          </p:grpSpPr>
          <p:sp>
            <p:nvSpPr>
              <p:cNvPr id="60" name="Rectangle 28"/>
              <p:cNvSpPr/>
              <p:nvPr/>
            </p:nvSpPr>
            <p:spPr bwMode="auto">
              <a:xfrm>
                <a:off x="3136785" y="4788537"/>
                <a:ext cx="2771889" cy="2226860"/>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cs typeface="Segoe UI" panose="020B0502040204020203" pitchFamily="34" charset="0"/>
                </a:endParaRPr>
              </a:p>
            </p:txBody>
          </p:sp>
          <p:sp>
            <p:nvSpPr>
              <p:cNvPr id="61" name="Rectangle 26"/>
              <p:cNvSpPr/>
              <p:nvPr/>
            </p:nvSpPr>
            <p:spPr bwMode="auto">
              <a:xfrm>
                <a:off x="3138989" y="4738851"/>
                <a:ext cx="2769687"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smtClean="0"/>
                  <a:t>2.8 inch color-screen </a:t>
                </a:r>
                <a:endParaRPr lang="en-US" altLang="zh-CN" sz="1050" dirty="0" smtClean="0"/>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 </a:t>
                </a:r>
                <a:r>
                  <a:rPr lang="en-US" altLang="zh-CN" sz="1050" b="1" dirty="0" smtClean="0"/>
                  <a:t>Second screen</a:t>
                </a:r>
                <a:r>
                  <a:rPr lang="en-US" altLang="zh-CN" sz="1050" dirty="0" smtClean="0">
                    <a:ea typeface="微软雅黑" panose="020B0503020204020204" pitchFamily="34" charset="-122"/>
                  </a:rPr>
                  <a:t>: 2.4 inch</a:t>
                </a:r>
                <a:r>
                  <a:rPr lang="zh-CN" altLang="en-US" sz="1050" dirty="0" smtClean="0">
                    <a:ea typeface="微软雅黑" panose="020B0503020204020204" pitchFamily="34" charset="-122"/>
                  </a:rPr>
                  <a:t>      </a:t>
                </a:r>
                <a:r>
                  <a:rPr lang="en-US" altLang="zh-CN" sz="1050" dirty="0" smtClean="0"/>
                  <a:t>color-screen </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zh-CN" altLang="en-US" sz="1050" dirty="0" smtClean="0">
                    <a:ea typeface="微软雅黑" panose="020B0503020204020204" pitchFamily="34" charset="-122"/>
                  </a:rPr>
                  <a:t> </a:t>
                </a:r>
                <a:r>
                  <a:rPr lang="en-US" altLang="zh-CN" sz="1050" dirty="0" smtClean="0"/>
                  <a:t>4 SIP Lines</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Support EHS Wireless Headphone</a:t>
                </a:r>
                <a:endParaRPr lang="zh-CN" altLang="en-US"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 6 </a:t>
                </a:r>
                <a:r>
                  <a:rPr lang="en-US" altLang="zh-CN" sz="1050" dirty="0" smtClean="0"/>
                  <a:t>Programmable</a:t>
                </a:r>
                <a:r>
                  <a:rPr lang="en-US" altLang="zh-CN" sz="1050" dirty="0" smtClean="0">
                    <a:ea typeface="微软雅黑" panose="020B0503020204020204" pitchFamily="34" charset="-122"/>
                  </a:rPr>
                  <a:t> </a:t>
                </a:r>
                <a:r>
                  <a:rPr lang="en-US" altLang="zh-CN" sz="1050" dirty="0" smtClean="0"/>
                  <a:t>DSS keys</a:t>
                </a:r>
                <a:r>
                  <a:rPr lang="en-US" altLang="zh-CN" sz="1050" dirty="0" smtClean="0">
                    <a:ea typeface="微软雅黑" panose="020B0503020204020204" pitchFamily="34" charset="-122"/>
                  </a:rPr>
                  <a:t>, </a:t>
                </a:r>
                <a:r>
                  <a:rPr lang="en-US" altLang="zh-CN" sz="1050" dirty="0" smtClean="0"/>
                  <a:t>dynamic display </a:t>
                </a:r>
                <a:r>
                  <a:rPr lang="zh-CN" altLang="en-US" sz="1050" dirty="0" smtClean="0">
                    <a:ea typeface="微软雅黑" panose="020B0503020204020204" pitchFamily="34" charset="-122"/>
                  </a:rPr>
                  <a:t>，</a:t>
                </a:r>
                <a:r>
                  <a:rPr lang="en-US" altLang="zh-CN" sz="1050" dirty="0" smtClean="0">
                    <a:ea typeface="微软雅黑" panose="020B0503020204020204" pitchFamily="34" charset="-122"/>
                  </a:rPr>
                  <a:t>support up to 30 programmable keys custom configur</a:t>
                </a:r>
                <a:r>
                  <a:rPr lang="en-US" altLang="zh-CN" sz="1050" dirty="0" smtClean="0">
                    <a:latin typeface="微软雅黑" panose="020B0503020204020204" pitchFamily="34" charset="-122"/>
                    <a:ea typeface="微软雅黑" panose="020B0503020204020204" pitchFamily="34" charset="-122"/>
                  </a:rPr>
                  <a:t>ation</a:t>
                </a:r>
                <a:endParaRPr lang="en-US" altLang="zh-CN" sz="1050" dirty="0">
                  <a:latin typeface="微软雅黑" panose="020B0503020204020204" pitchFamily="34" charset="-122"/>
                  <a:ea typeface="微软雅黑" panose="020B0503020204020204" pitchFamily="34" charset="-122"/>
                </a:endParaRPr>
              </a:p>
            </p:txBody>
          </p:sp>
        </p:grpSp>
      </p:grpSp>
      <p:grpSp>
        <p:nvGrpSpPr>
          <p:cNvPr id="49" name="Group 14"/>
          <p:cNvGrpSpPr/>
          <p:nvPr/>
        </p:nvGrpSpPr>
        <p:grpSpPr bwMode="auto">
          <a:xfrm>
            <a:off x="9232900" y="3201035"/>
            <a:ext cx="2531110" cy="3273425"/>
            <a:chOff x="9420225" y="4142015"/>
            <a:chExt cx="2768600" cy="2843880"/>
          </a:xfrm>
        </p:grpSpPr>
        <p:sp>
          <p:nvSpPr>
            <p:cNvPr id="54" name="Rectangle 23"/>
            <p:cNvSpPr/>
            <p:nvPr/>
          </p:nvSpPr>
          <p:spPr bwMode="auto">
            <a:xfrm>
              <a:off x="9420225" y="4142015"/>
              <a:ext cx="2768600" cy="85090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altLang="zh-CN" b="1" dirty="0" smtClean="0">
                  <a:solidFill>
                    <a:schemeClr val="bg1"/>
                  </a:solidFill>
                </a:rPr>
                <a:t>         C600</a:t>
              </a:r>
              <a:endParaRPr lang="en-US" altLang="zh-CN" b="1" dirty="0">
                <a:solidFill>
                  <a:schemeClr val="accent6">
                    <a:lumMod val="75000"/>
                  </a:schemeClr>
                </a:solidFill>
              </a:endParaRPr>
            </a:p>
          </p:txBody>
        </p:sp>
        <p:grpSp>
          <p:nvGrpSpPr>
            <p:cNvPr id="55" name="Group 9"/>
            <p:cNvGrpSpPr/>
            <p:nvPr/>
          </p:nvGrpSpPr>
          <p:grpSpPr bwMode="auto">
            <a:xfrm>
              <a:off x="9420225" y="4756610"/>
              <a:ext cx="2768600" cy="2229285"/>
              <a:chOff x="9420225" y="4756610"/>
              <a:chExt cx="2768600" cy="2229285"/>
            </a:xfrm>
          </p:grpSpPr>
          <p:sp>
            <p:nvSpPr>
              <p:cNvPr id="56" name="Rectangle 30"/>
              <p:cNvSpPr/>
              <p:nvPr/>
            </p:nvSpPr>
            <p:spPr bwMode="auto">
              <a:xfrm>
                <a:off x="9420225" y="4756610"/>
                <a:ext cx="2768600" cy="2229285"/>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cs typeface="Segoe UI" panose="020B0502040204020203" pitchFamily="34" charset="0"/>
                </a:endParaRPr>
              </a:p>
            </p:txBody>
          </p:sp>
          <p:sp>
            <p:nvSpPr>
              <p:cNvPr id="57" name="Rectangle 27"/>
              <p:cNvSpPr/>
              <p:nvPr/>
            </p:nvSpPr>
            <p:spPr bwMode="auto">
              <a:xfrm>
                <a:off x="9420225" y="4776458"/>
                <a:ext cx="2758708" cy="148984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5282"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4.3 </a:t>
                </a:r>
                <a:r>
                  <a:rPr lang="en-US" altLang="zh-CN" sz="1050" dirty="0" smtClean="0"/>
                  <a:t>inch color-screen </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2 vice color-screen</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12</a:t>
                </a: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SIP</a:t>
                </a: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lines</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zh-CN" altLang="en-US" sz="1050" dirty="0" smtClean="0">
                    <a:ea typeface="微软雅黑" panose="020B0503020204020204" pitchFamily="34" charset="-122"/>
                  </a:rPr>
                  <a:t> </a:t>
                </a:r>
                <a:r>
                  <a:rPr lang="en-US" altLang="zh-CN" sz="1050" dirty="0" smtClean="0">
                    <a:ea typeface="微软雅黑" panose="020B0503020204020204" pitchFamily="34" charset="-122"/>
                  </a:rPr>
                  <a:t>Support </a:t>
                </a:r>
                <a:r>
                  <a:rPr lang="en-US" altLang="zh-CN" sz="1050" dirty="0" err="1" smtClean="0">
                    <a:ea typeface="微软雅黑" panose="020B0503020204020204" pitchFamily="34" charset="-122"/>
                  </a:rPr>
                  <a:t>bluetooth</a:t>
                </a:r>
                <a:r>
                  <a:rPr lang="en-US" altLang="zh-CN" sz="1050" dirty="0" smtClean="0">
                    <a:ea typeface="微软雅黑" panose="020B0503020204020204" pitchFamily="34" charset="-122"/>
                  </a:rPr>
                  <a:t> and EHS earphone</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 12</a:t>
                </a:r>
                <a:r>
                  <a:rPr lang="en-US" altLang="zh-CN" sz="1050" dirty="0" smtClean="0"/>
                  <a:t> Programmable</a:t>
                </a:r>
                <a:r>
                  <a:rPr lang="en-US" altLang="zh-CN" sz="1050" dirty="0" smtClean="0">
                    <a:ea typeface="微软雅黑" panose="020B0503020204020204" pitchFamily="34" charset="-122"/>
                  </a:rPr>
                  <a:t> </a:t>
                </a:r>
                <a:r>
                  <a:rPr lang="en-US" altLang="zh-CN" sz="1050" dirty="0" smtClean="0"/>
                  <a:t>DSS keys</a:t>
                </a:r>
                <a:r>
                  <a:rPr lang="en-US" altLang="zh-CN" sz="1050" dirty="0" smtClean="0">
                    <a:ea typeface="微软雅黑" panose="020B0503020204020204" pitchFamily="34" charset="-122"/>
                  </a:rPr>
                  <a:t>, </a:t>
                </a:r>
                <a:r>
                  <a:rPr lang="en-US" altLang="zh-CN" sz="1050" dirty="0" smtClean="0"/>
                  <a:t>dynamic display </a:t>
                </a:r>
                <a:r>
                  <a:rPr lang="zh-CN" altLang="en-US" sz="1050" dirty="0" smtClean="0">
                    <a:ea typeface="微软雅黑" panose="020B0503020204020204" pitchFamily="34" charset="-122"/>
                  </a:rPr>
                  <a:t>，</a:t>
                </a:r>
                <a:r>
                  <a:rPr lang="en-US" altLang="zh-CN" sz="1050" dirty="0" smtClean="0">
                    <a:ea typeface="微软雅黑" panose="020B0503020204020204" pitchFamily="34" charset="-122"/>
                  </a:rPr>
                  <a:t>support up to 60 programmable keys custom configuration</a:t>
                </a:r>
                <a:endParaRPr lang="en-US" altLang="zh-CN" sz="1050" dirty="0">
                  <a:ea typeface="微软雅黑" panose="020B0503020204020204" pitchFamily="34" charset="-122"/>
                </a:endParaRPr>
              </a:p>
            </p:txBody>
          </p:sp>
        </p:grpSp>
      </p:grpSp>
      <p:grpSp>
        <p:nvGrpSpPr>
          <p:cNvPr id="50" name="Group 11"/>
          <p:cNvGrpSpPr/>
          <p:nvPr/>
        </p:nvGrpSpPr>
        <p:grpSpPr bwMode="auto">
          <a:xfrm>
            <a:off x="233680" y="3187065"/>
            <a:ext cx="2531110" cy="3295015"/>
            <a:chOff x="-863364" y="4141464"/>
            <a:chExt cx="2768600" cy="2863165"/>
          </a:xfrm>
        </p:grpSpPr>
        <p:sp>
          <p:nvSpPr>
            <p:cNvPr id="51" name="Rectangle 1"/>
            <p:cNvSpPr/>
            <p:nvPr/>
          </p:nvSpPr>
          <p:spPr bwMode="auto">
            <a:xfrm>
              <a:off x="-863364" y="4141464"/>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pPr>
              <a:r>
                <a:rPr lang="en-US" altLang="zh-CN" b="1" dirty="0" smtClean="0">
                  <a:solidFill>
                    <a:schemeClr val="accent6">
                      <a:lumMod val="75000"/>
                    </a:schemeClr>
                  </a:solidFill>
                </a:rPr>
                <a:t>     X3S/G</a:t>
              </a:r>
              <a:endParaRPr lang="zh-CN" altLang="en-US" b="1" dirty="0">
                <a:solidFill>
                  <a:schemeClr val="accent6">
                    <a:lumMod val="75000"/>
                  </a:schemeClr>
                </a:solidFill>
              </a:endParaRPr>
            </a:p>
          </p:txBody>
        </p:sp>
        <p:sp>
          <p:nvSpPr>
            <p:cNvPr id="52" name="Rectangle 4"/>
            <p:cNvSpPr/>
            <p:nvPr/>
          </p:nvSpPr>
          <p:spPr bwMode="auto">
            <a:xfrm>
              <a:off x="-863364" y="4777768"/>
              <a:ext cx="2768600" cy="222686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lnSpc>
                  <a:spcPct val="150000"/>
                </a:lnSpc>
                <a:defRPr/>
              </a:pPr>
              <a:endParaRPr lang="en-US" altLang="zh-CN" sz="1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3" name="Rectangle 19"/>
            <p:cNvSpPr/>
            <p:nvPr/>
          </p:nvSpPr>
          <p:spPr bwMode="auto">
            <a:xfrm>
              <a:off x="-832528" y="4729486"/>
              <a:ext cx="2737764"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smtClean="0"/>
                <a:t>2.4/2.8 inch color-screen </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t>2 SIP Lines</a:t>
              </a:r>
              <a:endParaRPr lang="en-US" altLang="zh-CN" sz="1050" dirty="0" smtClean="0"/>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 </a:t>
              </a:r>
              <a:r>
                <a:rPr lang="en-US" altLang="zh-CN" sz="1050" dirty="0" smtClean="0"/>
                <a:t>HD Voice</a:t>
              </a:r>
              <a:endParaRPr lang="en-US" altLang="zh-CN" sz="1050" dirty="0" smtClean="0">
                <a:ea typeface="微软雅黑" panose="020B0503020204020204" pitchFamily="34" charset="-122"/>
              </a:endParaRPr>
            </a:p>
            <a:p>
              <a:pPr>
                <a:lnSpc>
                  <a:spcPct val="90000"/>
                </a:lnSpc>
                <a:spcBef>
                  <a:spcPts val="600"/>
                </a:spcBef>
                <a:buClr>
                  <a:srgbClr val="FF0000"/>
                </a:buClr>
                <a:buFont typeface="Arial" panose="020B0604020202020204" pitchFamily="34" charset="0"/>
                <a:buChar char="•"/>
              </a:pPr>
              <a:r>
                <a:rPr lang="en-US" altLang="zh-CN" sz="1050" dirty="0" smtClean="0">
                  <a:ea typeface="微软雅黑" panose="020B0503020204020204" pitchFamily="34" charset="-122"/>
                </a:rPr>
                <a:t>Support EHS Wireless Headphone</a:t>
              </a:r>
              <a:endParaRPr lang="zh-CN" altLang="en-US" sz="1050" dirty="0" smtClean="0">
                <a:ea typeface="微软雅黑" panose="020B0503020204020204" pitchFamily="34" charset="-122"/>
              </a:endParaRPr>
            </a:p>
            <a:p>
              <a:pPr>
                <a:buClr>
                  <a:srgbClr val="FF0000"/>
                </a:buClr>
                <a:buFont typeface="Arial" panose="020B0604020202020204" pitchFamily="34" charset="0"/>
                <a:buChar char="•"/>
              </a:pPr>
              <a:r>
                <a:rPr lang="en-US" altLang="zh-CN" sz="1050" dirty="0" smtClean="0"/>
                <a:t>Compatible with major platforms:</a:t>
              </a:r>
              <a:r>
                <a:rPr lang="zh-CN" altLang="en-US" sz="1050" dirty="0" smtClean="0"/>
                <a:t> </a:t>
              </a:r>
              <a:r>
                <a:rPr lang="en-US" altLang="zh-CN" sz="1050" dirty="0" err="1" smtClean="0">
                  <a:ea typeface="微软雅黑" panose="020B0503020204020204" pitchFamily="34" charset="-122"/>
                </a:rPr>
                <a:t>Broadsoft</a:t>
              </a:r>
              <a:r>
                <a:rPr lang="en-US" altLang="zh-CN" sz="1050" dirty="0" smtClean="0">
                  <a:ea typeface="微软雅黑" panose="020B0503020204020204" pitchFamily="34" charset="-122"/>
                </a:rPr>
                <a:t>, 3CX, Asterisk, </a:t>
              </a:r>
              <a:r>
                <a:rPr lang="en-US" altLang="zh-CN" sz="1050" dirty="0" err="1" smtClean="0">
                  <a:ea typeface="微软雅黑" panose="020B0503020204020204" pitchFamily="34" charset="-122"/>
                </a:rPr>
                <a:t>Elastix</a:t>
              </a:r>
              <a:r>
                <a:rPr lang="en-US" altLang="zh-CN" sz="1050" dirty="0" smtClean="0">
                  <a:ea typeface="微软雅黑" panose="020B0503020204020204" pitchFamily="34" charset="-122"/>
                </a:rPr>
                <a:t>, etc</a:t>
              </a:r>
              <a:endParaRPr lang="en-US" altLang="zh-CN" sz="1050" dirty="0" smtClean="0">
                <a:ea typeface="微软雅黑" panose="020B0503020204020204" pitchFamily="34" charset="-122"/>
              </a:endParaRPr>
            </a:p>
            <a:p>
              <a:pPr defTabSz="931545">
                <a:lnSpc>
                  <a:spcPct val="150000"/>
                </a:lnSpc>
                <a:spcAft>
                  <a:spcPts val="1225"/>
                </a:spcAft>
                <a:defRPr/>
              </a:pPr>
              <a:r>
                <a:rPr lang="en-US" altLang="zh-CN" sz="1400" dirty="0" smtClean="0"/>
                <a:t> </a:t>
              </a:r>
              <a:endParaRPr lang="en-US" altLang="zh-CN" sz="1400" dirty="0" smtClean="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a:p>
              <a:pPr defTabSz="931545">
                <a:lnSpc>
                  <a:spcPct val="150000"/>
                </a:lnSpc>
                <a:spcAft>
                  <a:spcPts val="1225"/>
                </a:spcAft>
                <a:defRPr/>
              </a:pPr>
              <a:r>
                <a:rPr lang="en-US" altLang="zh-CN" sz="1400" dirty="0" smtClean="0"/>
                <a:t> </a:t>
              </a:r>
              <a:endParaRPr lang="en-US" sz="14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grpSp>
      <p:pic>
        <p:nvPicPr>
          <p:cNvPr id="3079" name="Picture 7" descr="C:\Users\nick.yang\Desktop\图片1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5322" y="1247724"/>
            <a:ext cx="2276907" cy="2099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nick.yang\Desktop\图片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9" t="2855" r="7146" b="6239"/>
          <a:stretch>
            <a:fillRect/>
          </a:stretch>
        </p:blipFill>
        <p:spPr bwMode="auto">
          <a:xfrm>
            <a:off x="6123544" y="1341755"/>
            <a:ext cx="2353245" cy="186921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C600"/>
          <p:cNvPicPr>
            <a:picLocks noChangeAspect="1"/>
          </p:cNvPicPr>
          <p:nvPr/>
        </p:nvPicPr>
        <p:blipFill>
          <a:blip r:embed="rId4" cstate="print"/>
          <a:stretch>
            <a:fillRect/>
          </a:stretch>
        </p:blipFill>
        <p:spPr>
          <a:xfrm>
            <a:off x="8909354" y="1284747"/>
            <a:ext cx="2842895" cy="1901825"/>
          </a:xfrm>
          <a:prstGeom prst="rect">
            <a:avLst/>
          </a:prstGeom>
        </p:spPr>
      </p:pic>
      <p:pic>
        <p:nvPicPr>
          <p:cNvPr id="27" name="图片 26" descr="VIS01-logo-透明底-适合各种文档副本.png"/>
          <p:cNvPicPr>
            <a:picLocks noChangeAspect="1"/>
          </p:cNvPicPr>
          <p:nvPr/>
        </p:nvPicPr>
        <p:blipFill>
          <a:blip r:embed="rId5"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500"/>
                                        <p:tgtEl>
                                          <p:spTgt spid="307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fade">
                                      <p:cBhvr>
                                        <p:cTn id="20" dur="500"/>
                                        <p:tgtEl>
                                          <p:spTgt spid="307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214440" y="3452884"/>
            <a:ext cx="5219876" cy="309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187145" y="4419914"/>
            <a:ext cx="5192580" cy="15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09975" y="3614179"/>
            <a:ext cx="508339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Thank</a:t>
            </a:r>
            <a:r>
              <a:rPr lang="zh-CN" altLang="en-US" sz="3200" b="1" dirty="0">
                <a:solidFill>
                  <a:schemeClr val="bg1"/>
                </a:solidFill>
                <a:latin typeface="微软雅黑" panose="020B0503020204020204" pitchFamily="34" charset="-122"/>
                <a:ea typeface="微软雅黑" panose="020B0503020204020204" pitchFamily="34" charset="-122"/>
              </a:rPr>
              <a:t> </a:t>
            </a:r>
            <a:r>
              <a:rPr lang="en-US" altLang="zh-CN" sz="3200" b="1" dirty="0" smtClean="0">
                <a:solidFill>
                  <a:schemeClr val="bg1"/>
                </a:solidFill>
                <a:latin typeface="微软雅黑" panose="020B0503020204020204" pitchFamily="34" charset="-122"/>
                <a:ea typeface="微软雅黑" panose="020B0503020204020204" pitchFamily="34" charset="-122"/>
              </a:rPr>
              <a:t>You</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11" name="图片 10" descr="VIS01-logo-透明底-适合各种文档副本.png"/>
          <p:cNvPicPr>
            <a:picLocks noChangeAspect="1"/>
          </p:cNvPicPr>
          <p:nvPr/>
        </p:nvPicPr>
        <p:blipFill>
          <a:blip r:embed="rId1" cstate="print"/>
          <a:stretch>
            <a:fillRect/>
          </a:stretch>
        </p:blipFill>
        <p:spPr>
          <a:xfrm>
            <a:off x="4635631" y="2060812"/>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r>
              <a:rPr lang="en-US" altLang="zh-CN" dirty="0" smtClean="0">
                <a:solidFill>
                  <a:srgbClr val="FFFF00">
                    <a:alpha val="98000"/>
                  </a:srgbClr>
                </a:solidFill>
              </a:rPr>
              <a:t>Traditional Hotel Networks</a:t>
            </a:r>
            <a:endParaRPr lang="zh-CN" altLang="en-US" dirty="0">
              <a:solidFill>
                <a:srgbClr val="FFFF00">
                  <a:alpha val="98000"/>
                </a:srgbClr>
              </a:solidFill>
            </a:endParaRPr>
          </a:p>
        </p:txBody>
      </p:sp>
      <p:sp>
        <p:nvSpPr>
          <p:cNvPr id="6" name="内容占位符 2"/>
          <p:cNvSpPr txBox="1"/>
          <p:nvPr/>
        </p:nvSpPr>
        <p:spPr>
          <a:xfrm>
            <a:off x="838200" y="1825625"/>
            <a:ext cx="10515600" cy="4351338"/>
          </a:xfrm>
          <a:prstGeom prst="rect">
            <a:avLst/>
          </a:prstGeom>
        </p:spPr>
        <p:txBody>
          <a:bodyPr vert="horz" wrap="square" lIns="0" tIns="0" rIns="0" bIns="0" rtlCol="0">
            <a:noAutofit/>
          </a:bodyPr>
          <a:lstStyle>
            <a:lvl1pPr marL="0" indent="0" algn="l" defTabSz="913765" rtl="0" eaLnBrk="1" latinLnBrk="0" hangingPunct="1">
              <a:lnSpc>
                <a:spcPct val="90000"/>
              </a:lnSpc>
              <a:spcBef>
                <a:spcPts val="0"/>
              </a:spcBef>
              <a:buClr>
                <a:srgbClr val="92D050"/>
              </a:buClr>
              <a:buSzPct val="80000"/>
              <a:buFont typeface="Arial" panose="020B0604020202020204" pitchFamily="34" charset="0"/>
              <a:buNone/>
              <a:defRPr lang="en-US" sz="2400" kern="1200" dirty="0">
                <a:solidFill>
                  <a:schemeClr val="bg1">
                    <a:alpha val="99000"/>
                  </a:schemeClr>
                </a:solidFill>
                <a:latin typeface="+mn-lt"/>
                <a:ea typeface="+mn-ea"/>
                <a:cs typeface="+mn-cs"/>
              </a:defRPr>
            </a:lvl1pPr>
            <a:lvl2pPr marL="4572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4000" kern="1200">
                <a:solidFill>
                  <a:schemeClr val="tx1">
                    <a:tint val="75000"/>
                  </a:schemeClr>
                </a:solidFill>
                <a:latin typeface="+mn-lt"/>
                <a:ea typeface="+mn-ea"/>
                <a:cs typeface="+mn-cs"/>
              </a:defRPr>
            </a:lvl2pPr>
            <a:lvl3pPr marL="9144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600" kern="1200">
                <a:solidFill>
                  <a:schemeClr val="tx1">
                    <a:tint val="75000"/>
                  </a:schemeClr>
                </a:solidFill>
                <a:latin typeface="+mn-lt"/>
                <a:ea typeface="+mn-ea"/>
                <a:cs typeface="+mn-cs"/>
              </a:defRPr>
            </a:lvl3pPr>
            <a:lvl4pPr marL="13716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200" kern="1200">
                <a:solidFill>
                  <a:schemeClr val="tx1">
                    <a:tint val="75000"/>
                  </a:schemeClr>
                </a:solidFill>
                <a:latin typeface="+mn-lt"/>
                <a:ea typeface="+mn-ea"/>
                <a:cs typeface="+mn-cs"/>
              </a:defRPr>
            </a:lvl4pPr>
            <a:lvl5pPr marL="18288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200" kern="1200">
                <a:solidFill>
                  <a:schemeClr val="tx1">
                    <a:tint val="75000"/>
                  </a:schemeClr>
                </a:solidFill>
                <a:latin typeface="+mn-lt"/>
                <a:ea typeface="+mn-ea"/>
                <a:cs typeface="+mn-cs"/>
              </a:defRPr>
            </a:lvl5pPr>
            <a:lvl6pPr marL="22860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nSpc>
                <a:spcPct val="150000"/>
              </a:lnSpc>
              <a:buFont typeface="Wingdings" panose="05000000000000000000" pitchFamily="2" charset="2"/>
              <a:buChar char="u"/>
            </a:pPr>
            <a:r>
              <a:rPr lang="en-US" altLang="zh-CN" dirty="0" smtClean="0"/>
              <a:t>High cost of networking deployment</a:t>
            </a:r>
            <a:endParaRPr lang="zh-CN" altLang="en-US" dirty="0"/>
          </a:p>
          <a:p>
            <a:pPr marL="342900" indent="-342900">
              <a:lnSpc>
                <a:spcPct val="150000"/>
              </a:lnSpc>
              <a:buFont typeface="Wingdings" panose="05000000000000000000" pitchFamily="2" charset="2"/>
              <a:buChar char="u"/>
            </a:pPr>
            <a:r>
              <a:rPr lang="en-US" altLang="zh-CN" dirty="0" smtClean="0"/>
              <a:t>High cost of Maintenance </a:t>
            </a:r>
            <a:endParaRPr lang="zh-CN" altLang="en-US" dirty="0"/>
          </a:p>
          <a:p>
            <a:pPr marL="342900" indent="-342900" algn="l">
              <a:lnSpc>
                <a:spcPct val="150000"/>
              </a:lnSpc>
              <a:buFont typeface="Wingdings" panose="05000000000000000000" pitchFamily="2" charset="2"/>
              <a:buChar char="u"/>
            </a:pPr>
            <a:r>
              <a:rPr lang="en-US" altLang="zh-CN" dirty="0" smtClean="0">
                <a:sym typeface="+mn-ea"/>
              </a:rPr>
              <a:t>Unable to upgrade</a:t>
            </a:r>
            <a:endParaRPr lang="zh-CN" altLang="en-US" dirty="0"/>
          </a:p>
          <a:p>
            <a:pPr marL="342900" indent="-342900">
              <a:lnSpc>
                <a:spcPct val="150000"/>
              </a:lnSpc>
              <a:buFont typeface="Wingdings" panose="05000000000000000000" pitchFamily="2" charset="2"/>
              <a:buChar char="u"/>
            </a:pPr>
            <a:r>
              <a:rPr lang="en-US" altLang="zh-CN" dirty="0" smtClean="0"/>
              <a:t>High cost of internal communications</a:t>
            </a:r>
            <a:endParaRPr lang="zh-CN" altLang="en-US" dirty="0"/>
          </a:p>
          <a:p>
            <a:pPr marL="342900" indent="-342900">
              <a:lnSpc>
                <a:spcPct val="150000"/>
              </a:lnSpc>
            </a:pPr>
            <a:endParaRPr lang="zh-CN" altLang="en-US" dirty="0"/>
          </a:p>
          <a:p>
            <a:pPr marL="342900" indent="-342900">
              <a:lnSpc>
                <a:spcPct val="150000"/>
              </a:lnSpc>
              <a:buFont typeface="Wingdings" panose="05000000000000000000" pitchFamily="2" charset="2"/>
              <a:buChar char="u"/>
            </a:pP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75698" y="1279265"/>
            <a:ext cx="3928625" cy="3928625"/>
          </a:xfrm>
          <a:prstGeom prst="rect">
            <a:avLst/>
          </a:prstGeom>
        </p:spPr>
      </p:pic>
      <p:pic>
        <p:nvPicPr>
          <p:cNvPr id="8" name="图片 7"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442415" y="269591"/>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smtClean="0">
                <a:solidFill>
                  <a:srgbClr val="FFFF00"/>
                </a:solidFill>
              </a:rPr>
              <a:t>High cost of networking installation</a:t>
            </a:r>
            <a:endParaRPr lang="zh-CN" altLang="en-US" dirty="0">
              <a:solidFill>
                <a:srgbClr val="FFFF00"/>
              </a:solidFill>
            </a:endParaRPr>
          </a:p>
        </p:txBody>
      </p:sp>
      <p:sp>
        <p:nvSpPr>
          <p:cNvPr id="4" name="矩形 3"/>
          <p:cNvSpPr/>
          <p:nvPr/>
        </p:nvSpPr>
        <p:spPr>
          <a:xfrm>
            <a:off x="607827" y="2074224"/>
            <a:ext cx="6092825" cy="2308324"/>
          </a:xfrm>
          <a:prstGeom prst="rect">
            <a:avLst/>
          </a:prstGeom>
        </p:spPr>
        <p:txBody>
          <a:bodyPr>
            <a:spAutoFit/>
          </a:bodyPr>
          <a:lstStyle/>
          <a:p>
            <a:pPr>
              <a:lnSpc>
                <a:spcPct val="150000"/>
              </a:lnSpc>
            </a:pPr>
            <a:r>
              <a:rPr lang="en-US" altLang="zh-CN" dirty="0" smtClean="0">
                <a:solidFill>
                  <a:schemeClr val="bg1"/>
                </a:solidFill>
              </a:rPr>
              <a:t>The deployment of the networking in the room need to equip with land line for analog phone(Total cost increase USD$80/room)</a:t>
            </a:r>
            <a:endParaRPr lang="zh-CN" altLang="en-US" dirty="0">
              <a:solidFill>
                <a:schemeClr val="bg1"/>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20320" y="1958055"/>
            <a:ext cx="3788353" cy="3788353"/>
          </a:xfrm>
          <a:prstGeom prst="rect">
            <a:avLst/>
          </a:prstGeom>
        </p:spPr>
      </p:pic>
      <p:pic>
        <p:nvPicPr>
          <p:cNvPr id="5" name="图片 4"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smtClean="0">
                <a:solidFill>
                  <a:srgbClr val="FFFF00"/>
                </a:solidFill>
              </a:rPr>
              <a:t>High cost of Maintenance </a:t>
            </a:r>
            <a:endParaRPr lang="zh-CN" altLang="en-US" dirty="0">
              <a:solidFill>
                <a:srgbClr val="FFFF00"/>
              </a:solidFill>
            </a:endParaRPr>
          </a:p>
        </p:txBody>
      </p:sp>
      <p:sp>
        <p:nvSpPr>
          <p:cNvPr id="4" name="矩形 3"/>
          <p:cNvSpPr/>
          <p:nvPr/>
        </p:nvSpPr>
        <p:spPr>
          <a:xfrm>
            <a:off x="607827" y="2074224"/>
            <a:ext cx="6092825" cy="3416320"/>
          </a:xfrm>
          <a:prstGeom prst="rect">
            <a:avLst/>
          </a:prstGeom>
        </p:spPr>
        <p:txBody>
          <a:bodyPr>
            <a:spAutoFit/>
          </a:bodyPr>
          <a:lstStyle/>
          <a:p>
            <a:pPr>
              <a:lnSpc>
                <a:spcPct val="150000"/>
              </a:lnSpc>
            </a:pPr>
            <a:r>
              <a:rPr lang="en-US" altLang="zh-CN" dirty="0" smtClean="0">
                <a:solidFill>
                  <a:schemeClr val="bg1"/>
                </a:solidFill>
              </a:rPr>
              <a:t>The further maintenance cost of traditional hotel phone system generate high maintenance service cost  because of the  human cost. Even some hotels need to hire an engineer dedicated for the maintenance of phone systems.</a:t>
            </a:r>
            <a:endParaRPr lang="zh-CN" altLang="en-US" dirty="0">
              <a:solidFill>
                <a:schemeClr val="bg1"/>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01539" y="907127"/>
            <a:ext cx="4399837" cy="4399837"/>
          </a:xfrm>
          <a:prstGeom prst="rect">
            <a:avLst/>
          </a:prstGeom>
        </p:spPr>
      </p:pic>
      <p:pic>
        <p:nvPicPr>
          <p:cNvPr id="5" name="图片 4"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smtClean="0">
                <a:solidFill>
                  <a:srgbClr val="FFFF00"/>
                </a:solidFill>
                <a:sym typeface="+mn-ea"/>
              </a:rPr>
              <a:t>Unable to upgrade</a:t>
            </a:r>
            <a:endParaRPr lang="zh-CN" altLang="en-US" dirty="0">
              <a:solidFill>
                <a:srgbClr val="FFFF00"/>
              </a:solidFill>
            </a:endParaRPr>
          </a:p>
        </p:txBody>
      </p:sp>
      <p:sp>
        <p:nvSpPr>
          <p:cNvPr id="4" name="矩形 3"/>
          <p:cNvSpPr/>
          <p:nvPr/>
        </p:nvSpPr>
        <p:spPr>
          <a:xfrm>
            <a:off x="607827" y="2074224"/>
            <a:ext cx="6092825" cy="2862322"/>
          </a:xfrm>
          <a:prstGeom prst="rect">
            <a:avLst/>
          </a:prstGeom>
        </p:spPr>
        <p:txBody>
          <a:bodyPr>
            <a:spAutoFit/>
          </a:bodyPr>
          <a:lstStyle/>
          <a:p>
            <a:pPr>
              <a:lnSpc>
                <a:spcPct val="150000"/>
              </a:lnSpc>
            </a:pPr>
            <a:r>
              <a:rPr lang="en-US" altLang="zh-CN" dirty="0" smtClean="0">
                <a:solidFill>
                  <a:schemeClr val="bg1"/>
                </a:solidFill>
              </a:rPr>
              <a:t>Traditional Hotel phone system is not able be upgraded to meet the customer’s demand. An advanced communication system is becoming a trend to provide  better customer service in hotel industry.</a:t>
            </a:r>
            <a:endParaRPr lang="zh-CN" altLang="en-US" dirty="0">
              <a:solidFill>
                <a:schemeClr val="bg1"/>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3226" y="1222744"/>
            <a:ext cx="4006028" cy="4006028"/>
          </a:xfrm>
          <a:prstGeom prst="rect">
            <a:avLst/>
          </a:prstGeom>
        </p:spPr>
      </p:pic>
      <p:pic>
        <p:nvPicPr>
          <p:cNvPr id="7" name="图片 6"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510655" y="433364"/>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smtClean="0">
                <a:solidFill>
                  <a:srgbClr val="FFFF00"/>
                </a:solidFill>
              </a:rPr>
              <a:t>High cost of internal communications</a:t>
            </a:r>
            <a:endParaRPr lang="zh-CN" altLang="en-US" dirty="0">
              <a:solidFill>
                <a:srgbClr val="FFFF00"/>
              </a:solidFill>
            </a:endParaRPr>
          </a:p>
        </p:txBody>
      </p:sp>
      <p:sp>
        <p:nvSpPr>
          <p:cNvPr id="4" name="矩形 3"/>
          <p:cNvSpPr/>
          <p:nvPr/>
        </p:nvSpPr>
        <p:spPr>
          <a:xfrm>
            <a:off x="607827" y="2074224"/>
            <a:ext cx="6092825" cy="2308324"/>
          </a:xfrm>
          <a:prstGeom prst="rect">
            <a:avLst/>
          </a:prstGeom>
        </p:spPr>
        <p:txBody>
          <a:bodyPr>
            <a:spAutoFit/>
          </a:bodyPr>
          <a:lstStyle/>
          <a:p>
            <a:pPr>
              <a:lnSpc>
                <a:spcPct val="150000"/>
              </a:lnSpc>
            </a:pPr>
            <a:r>
              <a:rPr lang="en-US" altLang="zh-CN" dirty="0" smtClean="0">
                <a:solidFill>
                  <a:schemeClr val="bg1"/>
                </a:solidFill>
              </a:rPr>
              <a:t>The internal communications between all extensions still reply on fixed land-line, high  cost especially the international calls Which is higher than IP solutions.</a:t>
            </a:r>
            <a:endParaRPr lang="zh-CN" altLang="en-US" dirty="0">
              <a:solidFill>
                <a:schemeClr val="bg1"/>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11117" y="1901720"/>
            <a:ext cx="3872645" cy="3872645"/>
          </a:xfrm>
          <a:prstGeom prst="rect">
            <a:avLst/>
          </a:prstGeom>
        </p:spPr>
      </p:pic>
      <p:pic>
        <p:nvPicPr>
          <p:cNvPr id="5" name="图片 4" descr="VIS01-logo-透明底-适合各种文档副本.png"/>
          <p:cNvPicPr>
            <a:picLocks noChangeAspect="1"/>
          </p:cNvPicPr>
          <p:nvPr/>
        </p:nvPicPr>
        <p:blipFill>
          <a:blip r:embed="rId2" cstate="print"/>
          <a:stretch>
            <a:fillRect/>
          </a:stretch>
        </p:blipFill>
        <p:spPr>
          <a:xfrm>
            <a:off x="9671654" y="0"/>
            <a:ext cx="2517171" cy="982639"/>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4996881" cy="1107996"/>
          </a:xfrm>
          <a:prstGeom prst="rect">
            <a:avLst/>
          </a:prstGeom>
        </p:spPr>
        <p:txBody>
          <a:bodyPr wrap="none">
            <a:spAutoFit/>
          </a:bodyPr>
          <a:lstStyle/>
          <a:p>
            <a:pPr lvl="0" defTabSz="913765" fontAlgn="base">
              <a:spcBef>
                <a:spcPct val="0"/>
              </a:spcBef>
              <a:spcAft>
                <a:spcPct val="0"/>
              </a:spcAft>
            </a:pPr>
            <a:r>
              <a:rPr lang="en-US" altLang="zh-CN" sz="6600"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Our Solutions</a:t>
            </a:r>
            <a:endParaRPr lang="zh-CN" alt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3" name="图片 2" descr="VIS01-logo-透明底-适合各种文档副本.png"/>
          <p:cNvPicPr>
            <a:picLocks noChangeAspect="1"/>
          </p:cNvPicPr>
          <p:nvPr/>
        </p:nvPicPr>
        <p:blipFill>
          <a:blip r:embed="rId1"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829021" y="310277"/>
            <a:ext cx="6369515" cy="747897"/>
          </a:xfrm>
          <a:prstGeom prst="rect">
            <a:avLst/>
          </a:prstGeom>
        </p:spPr>
        <p:txBody>
          <a:bodyPr vert="horz" wrap="square" lIns="0" tIns="0" rIns="0" bIns="0" rtlCol="0" anchor="t">
            <a:spAutoFit/>
          </a:bodyPr>
          <a:lstStyle>
            <a:lvl1pPr algn="l" defTabSz="913765"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altLang="zh-CN" dirty="0" smtClean="0">
                <a:solidFill>
                  <a:srgbClr val="FFFF00">
                    <a:alpha val="98000"/>
                  </a:srgbClr>
                </a:solidFill>
              </a:rPr>
              <a:t>Advantage</a:t>
            </a:r>
            <a:endParaRPr lang="zh-CN" altLang="en-US" dirty="0">
              <a:solidFill>
                <a:srgbClr val="FFFF00">
                  <a:alpha val="98000"/>
                </a:srgbClr>
              </a:solidFill>
            </a:endParaRPr>
          </a:p>
        </p:txBody>
      </p:sp>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5830" y="1584960"/>
            <a:ext cx="2112010" cy="2112010"/>
          </a:xfrm>
          <a:prstGeom prst="rect">
            <a:avLst/>
          </a:prstGeom>
        </p:spPr>
      </p:pic>
      <p:sp>
        <p:nvSpPr>
          <p:cNvPr id="47" name="文本框 46"/>
          <p:cNvSpPr txBox="1"/>
          <p:nvPr/>
        </p:nvSpPr>
        <p:spPr>
          <a:xfrm>
            <a:off x="3943738" y="3815393"/>
            <a:ext cx="3693319"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TW" sz="3200" dirty="0" smtClean="0">
                <a:solidFill>
                  <a:srgbClr val="FFFF00"/>
                </a:solidFill>
                <a:latin typeface="仿宋" panose="02010609060101010101" charset="-122"/>
                <a:ea typeface="仿宋" panose="02010609060101010101" charset="-122"/>
                <a:sym typeface="+mn-ea"/>
              </a:rPr>
              <a:t>Rich Functionality</a:t>
            </a:r>
            <a:endParaRPr lang="zh-TW" altLang="zh-CN" sz="3200" dirty="0">
              <a:solidFill>
                <a:srgbClr val="FFFF00"/>
              </a:solidFill>
              <a:latin typeface="仿宋" panose="02010609060101010101" charset="-122"/>
              <a:ea typeface="仿宋" panose="02010609060101010101" charset="-122"/>
              <a:sym typeface="+mn-ea"/>
            </a:endParaRPr>
          </a:p>
        </p:txBody>
      </p:sp>
      <p:sp>
        <p:nvSpPr>
          <p:cNvPr id="48" name="文本框 47"/>
          <p:cNvSpPr txBox="1"/>
          <p:nvPr/>
        </p:nvSpPr>
        <p:spPr>
          <a:xfrm>
            <a:off x="8290322" y="3842688"/>
            <a:ext cx="3898503"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CN" sz="3200" dirty="0" smtClean="0">
                <a:solidFill>
                  <a:srgbClr val="FFFF00"/>
                </a:solidFill>
                <a:latin typeface="仿宋" panose="02010609060101010101" charset="-122"/>
                <a:ea typeface="仿宋" panose="02010609060101010101" charset="-122"/>
                <a:sym typeface="+mn-ea"/>
              </a:rPr>
              <a:t>One-time Investment</a:t>
            </a:r>
            <a:endParaRPr lang="zh-CN" altLang="en-US" sz="3200" dirty="0">
              <a:solidFill>
                <a:srgbClr val="FFFF00"/>
              </a:solidFill>
              <a:latin typeface="仿宋" panose="02010609060101010101" charset="-122"/>
              <a:ea typeface="仿宋" panose="02010609060101010101" charset="-122"/>
              <a:sym typeface="+mn-ea"/>
            </a:endParaRPr>
          </a:p>
        </p:txBody>
      </p:sp>
      <p:sp>
        <p:nvSpPr>
          <p:cNvPr id="50" name="文本框 49"/>
          <p:cNvSpPr txBox="1"/>
          <p:nvPr/>
        </p:nvSpPr>
        <p:spPr>
          <a:xfrm>
            <a:off x="913130" y="3801745"/>
            <a:ext cx="1846659"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TW" sz="3200" dirty="0" smtClean="0">
                <a:solidFill>
                  <a:srgbClr val="FFFF00"/>
                </a:solidFill>
                <a:latin typeface="仿宋" panose="02010609060101010101" charset="-122"/>
                <a:ea typeface="仿宋" panose="02010609060101010101" charset="-122"/>
                <a:sym typeface="+mn-ea"/>
              </a:rPr>
              <a:t>Save Cost</a:t>
            </a:r>
            <a:endParaRPr lang="zh-TW" altLang="zh-CN" sz="3200" dirty="0">
              <a:solidFill>
                <a:srgbClr val="FFFF00"/>
              </a:solidFill>
              <a:latin typeface="仿宋" panose="02010609060101010101" charset="-122"/>
              <a:ea typeface="仿宋" panose="02010609060101010101" charset="-122"/>
              <a:sym typeface="+mn-ea"/>
            </a:endParaRPr>
          </a:p>
        </p:txBody>
      </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806" y="1558925"/>
            <a:ext cx="2004060" cy="2004060"/>
          </a:xfrm>
          <a:prstGeom prst="rect">
            <a:avLst/>
          </a:prstGeom>
        </p:spPr>
      </p:pic>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7985" y="1558925"/>
            <a:ext cx="1946275" cy="1946275"/>
          </a:xfrm>
          <a:prstGeom prst="rect">
            <a:avLst/>
          </a:prstGeom>
        </p:spPr>
      </p:pic>
      <p:sp>
        <p:nvSpPr>
          <p:cNvPr id="54" name="文本框 53"/>
          <p:cNvSpPr txBox="1"/>
          <p:nvPr/>
        </p:nvSpPr>
        <p:spPr>
          <a:xfrm>
            <a:off x="509270" y="4693920"/>
            <a:ext cx="2780665" cy="997196"/>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TW" sz="1800" dirty="0" smtClean="0">
                <a:solidFill>
                  <a:schemeClr val="bg1"/>
                </a:solidFill>
                <a:latin typeface="仿宋" panose="02010609060101010101" charset="-122"/>
                <a:ea typeface="仿宋" panose="02010609060101010101" charset="-122"/>
                <a:sym typeface="+mn-ea"/>
              </a:rPr>
              <a:t>Cloud Server can save the cost of hardware equipment and maintenance cost.</a:t>
            </a:r>
            <a:endParaRPr lang="zh-TW" altLang="zh-CN" sz="1800" dirty="0">
              <a:solidFill>
                <a:schemeClr val="bg1"/>
              </a:solidFill>
              <a:latin typeface="仿宋" panose="02010609060101010101" charset="-122"/>
              <a:ea typeface="仿宋" panose="02010609060101010101" charset="-122"/>
              <a:sym typeface="+mn-ea"/>
            </a:endParaRPr>
          </a:p>
        </p:txBody>
      </p:sp>
      <p:sp>
        <p:nvSpPr>
          <p:cNvPr id="57" name="文本框 56"/>
          <p:cNvSpPr txBox="1"/>
          <p:nvPr/>
        </p:nvSpPr>
        <p:spPr>
          <a:xfrm>
            <a:off x="4166415" y="4693920"/>
            <a:ext cx="2874010" cy="1246495"/>
          </a:xfrm>
          <a:prstGeom prst="rect">
            <a:avLst/>
          </a:prstGeom>
          <a:noFill/>
        </p:spPr>
        <p:txBody>
          <a:bodyPr wrap="square" lIns="0" tIns="0" rIns="0" bIns="0" rtlCol="0" anchor="t">
            <a:spAutoFit/>
          </a:bodyPr>
          <a:lstStyle/>
          <a:p>
            <a:pPr lvl="0" algn="l">
              <a:lnSpc>
                <a:spcPct val="90000"/>
              </a:lnSpc>
              <a:spcBef>
                <a:spcPct val="20000"/>
              </a:spcBef>
              <a:buSzPct val="80000"/>
            </a:pPr>
            <a:r>
              <a:rPr lang="en-US" altLang="zh-CN" sz="1800" dirty="0" smtClean="0">
                <a:solidFill>
                  <a:schemeClr val="bg1"/>
                </a:solidFill>
                <a:latin typeface="仿宋" panose="02010609060101010101" charset="-122"/>
                <a:ea typeface="仿宋" panose="02010609060101010101" charset="-122"/>
                <a:sym typeface="+mn-ea"/>
              </a:rPr>
              <a:t>Hotel IP Solution can manage all IP extensions and support maximum 100,000 extensions registration</a:t>
            </a:r>
            <a:endParaRPr lang="zh-CN" altLang="en-US" sz="1800" dirty="0">
              <a:solidFill>
                <a:schemeClr val="bg1"/>
              </a:solidFill>
              <a:latin typeface="仿宋" panose="02010609060101010101" charset="-122"/>
              <a:ea typeface="仿宋" panose="02010609060101010101" charset="-122"/>
              <a:sym typeface="+mn-ea"/>
            </a:endParaRPr>
          </a:p>
        </p:txBody>
      </p:sp>
      <p:sp>
        <p:nvSpPr>
          <p:cNvPr id="58" name="矩形 57"/>
          <p:cNvSpPr/>
          <p:nvPr/>
        </p:nvSpPr>
        <p:spPr>
          <a:xfrm>
            <a:off x="8582660" y="4693920"/>
            <a:ext cx="3217545" cy="1338828"/>
          </a:xfrm>
          <a:prstGeom prst="rect">
            <a:avLst/>
          </a:prstGeom>
        </p:spPr>
        <p:txBody>
          <a:bodyPr wrap="square">
            <a:spAutoFit/>
          </a:bodyPr>
          <a:lstStyle/>
          <a:p>
            <a:pPr lvl="0" algn="l">
              <a:lnSpc>
                <a:spcPct val="90000"/>
              </a:lnSpc>
              <a:spcBef>
                <a:spcPct val="20000"/>
              </a:spcBef>
              <a:buSzPct val="80000"/>
            </a:pPr>
            <a:r>
              <a:rPr lang="en-US" sz="1800" dirty="0" smtClean="0">
                <a:solidFill>
                  <a:schemeClr val="bg1"/>
                </a:solidFill>
                <a:latin typeface="仿宋" panose="02010609060101010101" charset="-122"/>
                <a:ea typeface="仿宋" panose="02010609060101010101" charset="-122"/>
              </a:rPr>
              <a:t>Hotel IP Solution only need to deploy one IP Phone in the guest room , no need additional land-line installation.</a:t>
            </a:r>
            <a:endParaRPr lang="zh-CN" altLang="en-US" sz="1800" dirty="0">
              <a:solidFill>
                <a:schemeClr val="bg1"/>
              </a:solidFill>
              <a:latin typeface="仿宋" panose="02010609060101010101" charset="-122"/>
              <a:ea typeface="仿宋" panose="02010609060101010101" charset="-122"/>
            </a:endParaRPr>
          </a:p>
        </p:txBody>
      </p:sp>
      <p:pic>
        <p:nvPicPr>
          <p:cNvPr id="13" name="图片 12"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7810" y="1188720"/>
            <a:ext cx="1532890" cy="1278255"/>
          </a:xfrm>
          <a:prstGeom prst="rect">
            <a:avLst/>
          </a:prstGeom>
          <a:solidFill>
            <a:srgbClr val="3399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84" name="矩形 83"/>
          <p:cNvSpPr/>
          <p:nvPr/>
        </p:nvSpPr>
        <p:spPr>
          <a:xfrm>
            <a:off x="5487035" y="2895600"/>
            <a:ext cx="1243965" cy="85788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5" name="矩形 74"/>
          <p:cNvSpPr/>
          <p:nvPr/>
        </p:nvSpPr>
        <p:spPr>
          <a:xfrm>
            <a:off x="3063875" y="4742815"/>
            <a:ext cx="1165225" cy="1791335"/>
          </a:xfrm>
          <a:prstGeom prst="rect">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1" name="矩形 70"/>
          <p:cNvSpPr/>
          <p:nvPr/>
        </p:nvSpPr>
        <p:spPr>
          <a:xfrm>
            <a:off x="3063875" y="2964815"/>
            <a:ext cx="1165225" cy="1194435"/>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5" name="矩形 64"/>
          <p:cNvSpPr/>
          <p:nvPr/>
        </p:nvSpPr>
        <p:spPr>
          <a:xfrm>
            <a:off x="269875" y="1336040"/>
            <a:ext cx="2794000" cy="1163320"/>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7" name="矩形 66"/>
          <p:cNvSpPr/>
          <p:nvPr/>
        </p:nvSpPr>
        <p:spPr>
          <a:xfrm>
            <a:off x="3063875" y="1336040"/>
            <a:ext cx="1165225" cy="1163320"/>
          </a:xfrm>
          <a:prstGeom prst="rect">
            <a:avLst/>
          </a:prstGeom>
          <a:solidFill>
            <a:schemeClr val="accent3"/>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7" name="矩形 56"/>
          <p:cNvSpPr/>
          <p:nvPr/>
        </p:nvSpPr>
        <p:spPr>
          <a:xfrm>
            <a:off x="8101965" y="2894965"/>
            <a:ext cx="1165225" cy="1194435"/>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8" name="矩形 57"/>
          <p:cNvSpPr/>
          <p:nvPr/>
        </p:nvSpPr>
        <p:spPr>
          <a:xfrm>
            <a:off x="9267190" y="2894965"/>
            <a:ext cx="2559685" cy="119443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5" name="矩形 54"/>
          <p:cNvSpPr/>
          <p:nvPr/>
        </p:nvSpPr>
        <p:spPr>
          <a:xfrm>
            <a:off x="8101965" y="1113790"/>
            <a:ext cx="1165225" cy="1194435"/>
          </a:xfrm>
          <a:prstGeom prst="rect">
            <a:avLst/>
          </a:prstGeom>
          <a:solidFill>
            <a:schemeClr val="accent3"/>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6" name="矩形 55"/>
          <p:cNvSpPr/>
          <p:nvPr/>
        </p:nvSpPr>
        <p:spPr>
          <a:xfrm>
            <a:off x="9267190" y="1113790"/>
            <a:ext cx="2559685" cy="119443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4" name="矩形 53"/>
          <p:cNvSpPr/>
          <p:nvPr/>
        </p:nvSpPr>
        <p:spPr>
          <a:xfrm>
            <a:off x="8101965" y="4448810"/>
            <a:ext cx="1165225" cy="2177415"/>
          </a:xfrm>
          <a:prstGeom prst="rect">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9" name="矩形 48"/>
          <p:cNvSpPr/>
          <p:nvPr/>
        </p:nvSpPr>
        <p:spPr>
          <a:xfrm>
            <a:off x="9267190" y="4448810"/>
            <a:ext cx="2559685" cy="217741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0" name="文本框 9"/>
          <p:cNvSpPr txBox="1"/>
          <p:nvPr/>
        </p:nvSpPr>
        <p:spPr>
          <a:xfrm>
            <a:off x="5579112" y="3882433"/>
            <a:ext cx="1152128" cy="365760"/>
          </a:xfrm>
          <a:prstGeom prst="rect">
            <a:avLst/>
          </a:prstGeom>
          <a:noFill/>
        </p:spPr>
        <p:txBody>
          <a:bodyPr wrap="square" rtlCol="0">
            <a:spAutoFit/>
          </a:bodyPr>
          <a:lstStyle/>
          <a:p>
            <a:r>
              <a:rPr lang="en-US" altLang="zh-CN" sz="1800" b="1" dirty="0" smtClean="0">
                <a:solidFill>
                  <a:schemeClr val="bg1"/>
                </a:solidFill>
              </a:rPr>
              <a:t>Network</a:t>
            </a:r>
            <a:endParaRPr lang="zh-CN" altLang="en-US" sz="1800" b="1" dirty="0">
              <a:solidFill>
                <a:schemeClr val="bg1"/>
              </a:solidFill>
            </a:endParaRPr>
          </a:p>
        </p:txBody>
      </p:sp>
      <p:sp>
        <p:nvSpPr>
          <p:cNvPr id="17" name="文本框 16"/>
          <p:cNvSpPr txBox="1"/>
          <p:nvPr/>
        </p:nvSpPr>
        <p:spPr>
          <a:xfrm>
            <a:off x="7847444" y="1923728"/>
            <a:ext cx="1695450" cy="335280"/>
          </a:xfrm>
          <a:prstGeom prst="rect">
            <a:avLst/>
          </a:prstGeom>
          <a:noFill/>
        </p:spPr>
        <p:txBody>
          <a:bodyPr wrap="square" rtlCol="0">
            <a:spAutoFit/>
          </a:bodyPr>
          <a:lstStyle/>
          <a:p>
            <a:r>
              <a:rPr lang="en-US" altLang="zh-CN" sz="1600" b="1" dirty="0" smtClean="0">
                <a:solidFill>
                  <a:schemeClr val="bg1"/>
                </a:solidFill>
                <a:latin typeface="仿宋" panose="02010609060101010101" charset="-122"/>
                <a:ea typeface="仿宋" panose="02010609060101010101" charset="-122"/>
              </a:rPr>
              <a:t>Standard Room</a:t>
            </a:r>
            <a:endParaRPr lang="zh-CN" altLang="en-US" sz="1600" b="1" dirty="0">
              <a:solidFill>
                <a:schemeClr val="bg1"/>
              </a:solidFill>
              <a:latin typeface="仿宋" panose="02010609060101010101" charset="-122"/>
              <a:ea typeface="仿宋" panose="02010609060101010101" charset="-122"/>
            </a:endParaRPr>
          </a:p>
        </p:txBody>
      </p:sp>
      <p:pic>
        <p:nvPicPr>
          <p:cNvPr id="18" name="Shape 140"/>
          <p:cNvPicPr preferRelativeResize="0"/>
          <p:nvPr/>
        </p:nvPicPr>
        <p:blipFill>
          <a:blip r:embed="rId1" cstate="print"/>
          <a:stretch>
            <a:fillRect/>
          </a:stretch>
        </p:blipFill>
        <p:spPr>
          <a:xfrm>
            <a:off x="563245" y="1599565"/>
            <a:ext cx="774700" cy="501650"/>
          </a:xfrm>
          <a:prstGeom prst="rect">
            <a:avLst/>
          </a:prstGeom>
          <a:noFill/>
          <a:ln>
            <a:noFill/>
          </a:ln>
        </p:spPr>
      </p:pic>
      <p:sp>
        <p:nvSpPr>
          <p:cNvPr id="24" name="文本框 23"/>
          <p:cNvSpPr txBox="1"/>
          <p:nvPr/>
        </p:nvSpPr>
        <p:spPr>
          <a:xfrm>
            <a:off x="357940" y="2101159"/>
            <a:ext cx="1380080" cy="365760"/>
          </a:xfrm>
          <a:prstGeom prst="rect">
            <a:avLst/>
          </a:prstGeom>
          <a:noFill/>
        </p:spPr>
        <p:txBody>
          <a:bodyPr wrap="square" rtlCol="0">
            <a:spAutoFit/>
          </a:bodyPr>
          <a:lstStyle/>
          <a:p>
            <a:r>
              <a:rPr lang="zh-CN" altLang="en-US" sz="1800" dirty="0">
                <a:solidFill>
                  <a:schemeClr val="bg1"/>
                </a:solidFill>
              </a:rPr>
              <a:t>网页管理</a:t>
            </a:r>
            <a:endParaRPr lang="zh-CN" altLang="en-US" sz="1800" dirty="0">
              <a:solidFill>
                <a:schemeClr val="bg1"/>
              </a:solidFill>
            </a:endParaRPr>
          </a:p>
        </p:txBody>
      </p:sp>
      <p:cxnSp>
        <p:nvCxnSpPr>
          <p:cNvPr id="37" name="直接连接符 36"/>
          <p:cNvCxnSpPr/>
          <p:nvPr/>
        </p:nvCxnSpPr>
        <p:spPr>
          <a:xfrm>
            <a:off x="7453620" y="1693064"/>
            <a:ext cx="0" cy="34563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7453620" y="1711491"/>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7453620" y="3362450"/>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453620" y="5149448"/>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6732905" y="3354787"/>
            <a:ext cx="720080" cy="761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6" descr="C:\Users\nick.yang\Desktop\png\00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76" t="15376" r="23868" b="19323"/>
          <a:stretch>
            <a:fillRect/>
          </a:stretch>
        </p:blipFill>
        <p:spPr bwMode="auto">
          <a:xfrm>
            <a:off x="9565005" y="1277620"/>
            <a:ext cx="882015" cy="65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806501" y="3700457"/>
            <a:ext cx="1695450" cy="335280"/>
          </a:xfrm>
          <a:prstGeom prst="rect">
            <a:avLst/>
          </a:prstGeom>
          <a:noFill/>
        </p:spPr>
        <p:txBody>
          <a:bodyPr wrap="square" rtlCol="0">
            <a:spAutoFit/>
          </a:bodyPr>
          <a:lstStyle/>
          <a:p>
            <a:r>
              <a:rPr lang="en-US" altLang="zh-CN" sz="1600" b="1" dirty="0" smtClean="0">
                <a:solidFill>
                  <a:schemeClr val="bg1"/>
                </a:solidFill>
                <a:latin typeface="仿宋" panose="02010609060101010101" charset="-122"/>
                <a:ea typeface="仿宋" panose="02010609060101010101" charset="-122"/>
              </a:rPr>
              <a:t>Superior Room</a:t>
            </a:r>
            <a:endParaRPr lang="zh-CN" altLang="en-US" sz="1600" b="1" dirty="0">
              <a:solidFill>
                <a:schemeClr val="bg1"/>
              </a:solidFill>
              <a:latin typeface="仿宋" panose="02010609060101010101" charset="-122"/>
              <a:ea typeface="仿宋" panose="02010609060101010101" charset="-122"/>
            </a:endParaRPr>
          </a:p>
        </p:txBody>
      </p:sp>
      <p:sp>
        <p:nvSpPr>
          <p:cNvPr id="5" name="文本框 4"/>
          <p:cNvSpPr txBox="1"/>
          <p:nvPr/>
        </p:nvSpPr>
        <p:spPr>
          <a:xfrm>
            <a:off x="7888387" y="5945505"/>
            <a:ext cx="1695450" cy="335280"/>
          </a:xfrm>
          <a:prstGeom prst="rect">
            <a:avLst/>
          </a:prstGeom>
          <a:noFill/>
        </p:spPr>
        <p:txBody>
          <a:bodyPr wrap="square" rtlCol="0">
            <a:spAutoFit/>
          </a:bodyPr>
          <a:lstStyle/>
          <a:p>
            <a:r>
              <a:rPr lang="en-US" altLang="zh-CN" sz="1600" b="1" dirty="0" smtClean="0">
                <a:solidFill>
                  <a:schemeClr val="bg1"/>
                </a:solidFill>
                <a:latin typeface="仿宋" panose="02010609060101010101" charset="-122"/>
                <a:ea typeface="仿宋" panose="02010609060101010101" charset="-122"/>
              </a:rPr>
              <a:t>Luxury Suite</a:t>
            </a:r>
            <a:endParaRPr lang="zh-CN" altLang="en-US" sz="1600" b="1" dirty="0">
              <a:solidFill>
                <a:schemeClr val="bg1"/>
              </a:solidFill>
              <a:latin typeface="仿宋" panose="02010609060101010101" charset="-122"/>
              <a:ea typeface="仿宋" panose="02010609060101010101" charset="-122"/>
            </a:endParaRPr>
          </a:p>
        </p:txBody>
      </p:sp>
      <p:pic>
        <p:nvPicPr>
          <p:cNvPr id="66" name="Picture 3" descr="C:\Users\nick.yang\Desktop\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53" t="4437" r="20933" b="16593"/>
          <a:stretch>
            <a:fillRect/>
          </a:stretch>
        </p:blipFill>
        <p:spPr bwMode="auto">
          <a:xfrm>
            <a:off x="9565005" y="2987675"/>
            <a:ext cx="1078230" cy="78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5460" y="4510405"/>
            <a:ext cx="1075690" cy="719455"/>
          </a:xfrm>
          <a:prstGeom prst="rect">
            <a:avLst/>
          </a:prstGeom>
        </p:spPr>
      </p:pic>
      <p:cxnSp>
        <p:nvCxnSpPr>
          <p:cNvPr id="6" name="直接连接符 5"/>
          <p:cNvCxnSpPr/>
          <p:nvPr/>
        </p:nvCxnSpPr>
        <p:spPr>
          <a:xfrm>
            <a:off x="4849485" y="2027709"/>
            <a:ext cx="0" cy="34563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849495" y="3328670"/>
            <a:ext cx="62865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4201150" y="2060741"/>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201150" y="3756826"/>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201150" y="5484026"/>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975212" y="2101215"/>
            <a:ext cx="1596788" cy="369332"/>
          </a:xfrm>
          <a:prstGeom prst="rect">
            <a:avLst/>
          </a:prstGeom>
          <a:noFill/>
        </p:spPr>
        <p:txBody>
          <a:bodyPr wrap="square" rtlCol="0">
            <a:spAutoFit/>
          </a:bodyPr>
          <a:lstStyle/>
          <a:p>
            <a:r>
              <a:rPr lang="en-US" altLang="zh-CN" sz="1800" b="1" dirty="0" smtClean="0">
                <a:solidFill>
                  <a:schemeClr val="bg1"/>
                </a:solidFill>
                <a:latin typeface="仿宋" panose="02010609060101010101" charset="-122"/>
                <a:ea typeface="仿宋" panose="02010609060101010101" charset="-122"/>
              </a:rPr>
              <a:t>Cloud Sever</a:t>
            </a:r>
            <a:endParaRPr lang="zh-CN" altLang="en-US" sz="1800" b="1" dirty="0">
              <a:solidFill>
                <a:schemeClr val="bg1"/>
              </a:solidFill>
              <a:latin typeface="仿宋" panose="02010609060101010101" charset="-122"/>
              <a:ea typeface="仿宋" panose="02010609060101010101" charset="-122"/>
            </a:endParaRPr>
          </a:p>
        </p:txBody>
      </p:sp>
      <p:sp>
        <p:nvSpPr>
          <p:cNvPr id="32" name="文本框 31"/>
          <p:cNvSpPr txBox="1"/>
          <p:nvPr/>
        </p:nvSpPr>
        <p:spPr>
          <a:xfrm>
            <a:off x="3253740" y="3735705"/>
            <a:ext cx="1695450" cy="365760"/>
          </a:xfrm>
          <a:prstGeom prst="rect">
            <a:avLst/>
          </a:prstGeom>
          <a:noFill/>
        </p:spPr>
        <p:txBody>
          <a:bodyPr wrap="square" rtlCol="0">
            <a:spAutoFit/>
          </a:bodyPr>
          <a:lstStyle/>
          <a:p>
            <a:r>
              <a:rPr lang="en-US" altLang="zh-CN" sz="1800" b="1" dirty="0" smtClean="0">
                <a:solidFill>
                  <a:schemeClr val="bg1"/>
                </a:solidFill>
                <a:latin typeface="仿宋" panose="02010609060101010101" charset="-122"/>
                <a:ea typeface="仿宋" panose="02010609060101010101" charset="-122"/>
              </a:rPr>
              <a:t>Office Area</a:t>
            </a:r>
            <a:endParaRPr lang="zh-CN" altLang="en-US" sz="1800" b="1" dirty="0">
              <a:solidFill>
                <a:schemeClr val="bg1"/>
              </a:solidFill>
              <a:latin typeface="仿宋" panose="02010609060101010101" charset="-122"/>
              <a:ea typeface="仿宋" panose="02010609060101010101" charset="-122"/>
            </a:endParaRPr>
          </a:p>
        </p:txBody>
      </p:sp>
      <p:sp>
        <p:nvSpPr>
          <p:cNvPr id="34" name="文本框 33"/>
          <p:cNvSpPr txBox="1"/>
          <p:nvPr/>
        </p:nvSpPr>
        <p:spPr>
          <a:xfrm>
            <a:off x="3103614" y="6126357"/>
            <a:ext cx="1695450" cy="365760"/>
          </a:xfrm>
          <a:prstGeom prst="rect">
            <a:avLst/>
          </a:prstGeom>
          <a:noFill/>
        </p:spPr>
        <p:txBody>
          <a:bodyPr wrap="square" rtlCol="0">
            <a:spAutoFit/>
          </a:bodyPr>
          <a:lstStyle/>
          <a:p>
            <a:r>
              <a:rPr lang="en-US" altLang="zh-CN" sz="1800" b="1" dirty="0" smtClean="0">
                <a:solidFill>
                  <a:schemeClr val="bg1"/>
                </a:solidFill>
                <a:latin typeface="仿宋" panose="02010609060101010101" charset="-122"/>
                <a:ea typeface="仿宋" panose="02010609060101010101" charset="-122"/>
              </a:rPr>
              <a:t>Reception</a:t>
            </a:r>
            <a:endParaRPr lang="zh-CN" altLang="en-US" sz="1800" b="1" dirty="0">
              <a:solidFill>
                <a:schemeClr val="bg1"/>
              </a:solidFill>
              <a:latin typeface="仿宋" panose="02010609060101010101" charset="-122"/>
              <a:ea typeface="仿宋" panose="02010609060101010101" charset="-122"/>
            </a:endParaRPr>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0220" y="5741035"/>
            <a:ext cx="443230" cy="443230"/>
          </a:xfrm>
          <a:prstGeom prst="rect">
            <a:avLst/>
          </a:prstGeom>
        </p:spPr>
      </p:pic>
      <p:pic>
        <p:nvPicPr>
          <p:cNvPr id="38" name="图片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4985" y="4589780"/>
            <a:ext cx="46545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p:cNvSpPr txBox="1"/>
          <p:nvPr/>
        </p:nvSpPr>
        <p:spPr>
          <a:xfrm>
            <a:off x="9302635" y="6355750"/>
            <a:ext cx="1603513" cy="194945"/>
          </a:xfrm>
          <a:prstGeom prst="rect">
            <a:avLst/>
          </a:prstGeom>
          <a:noFill/>
        </p:spPr>
        <p:txBody>
          <a:bodyPr wrap="square" lIns="0" tIns="0" rIns="0" bIns="0" rtlCol="0">
            <a:spAutoFit/>
          </a:bodyPr>
          <a:lstStyle/>
          <a:p>
            <a:pPr marL="460375" indent="-460375">
              <a:lnSpc>
                <a:spcPct val="90000"/>
              </a:lnSpc>
              <a:spcBef>
                <a:spcPct val="20000"/>
              </a:spcBef>
              <a:buSzPct val="80000"/>
            </a:pPr>
            <a:r>
              <a:rPr lang="en-US" altLang="zh-CN" sz="1400" b="1" dirty="0" smtClean="0">
                <a:solidFill>
                  <a:srgbClr val="3399FF"/>
                </a:solidFill>
                <a:latin typeface="仿宋" panose="02010609060101010101" charset="-122"/>
                <a:ea typeface="仿宋" panose="02010609060101010101" charset="-122"/>
              </a:rPr>
              <a:t>Visitor</a:t>
            </a:r>
            <a:endParaRPr lang="zh-CN" altLang="en-US" sz="1400" b="1" dirty="0">
              <a:solidFill>
                <a:srgbClr val="3399FF"/>
              </a:solidFill>
              <a:latin typeface="仿宋" panose="02010609060101010101" charset="-122"/>
              <a:ea typeface="仿宋" panose="02010609060101010101" charset="-122"/>
            </a:endParaRPr>
          </a:p>
        </p:txBody>
      </p:sp>
      <p:sp>
        <p:nvSpPr>
          <p:cNvPr id="47" name="文本框 46"/>
          <p:cNvSpPr txBox="1"/>
          <p:nvPr/>
        </p:nvSpPr>
        <p:spPr>
          <a:xfrm>
            <a:off x="11200765" y="6361430"/>
            <a:ext cx="883285" cy="250190"/>
          </a:xfrm>
          <a:prstGeom prst="rect">
            <a:avLst/>
          </a:prstGeom>
          <a:noFill/>
        </p:spPr>
        <p:txBody>
          <a:bodyPr wrap="square" lIns="0" tIns="0" rIns="0" bIns="0" rtlCol="0">
            <a:spAutoFit/>
          </a:bodyPr>
          <a:lstStyle/>
          <a:p>
            <a:pPr marL="460375" indent="-460375">
              <a:lnSpc>
                <a:spcPct val="90000"/>
              </a:lnSpc>
              <a:spcBef>
                <a:spcPct val="20000"/>
              </a:spcBef>
              <a:buSzPct val="80000"/>
            </a:pPr>
            <a:r>
              <a:rPr lang="en-US" altLang="zh-CN" sz="1800" b="1" dirty="0">
                <a:solidFill>
                  <a:srgbClr val="3399FF"/>
                </a:solidFill>
                <a:latin typeface="仿宋" panose="02010609060101010101" charset="-122"/>
                <a:ea typeface="仿宋" panose="02010609060101010101" charset="-122"/>
              </a:rPr>
              <a:t>VIP</a:t>
            </a:r>
            <a:endParaRPr lang="en-US" altLang="zh-CN" sz="1800" b="1" dirty="0">
              <a:solidFill>
                <a:srgbClr val="3399FF"/>
              </a:solidFill>
              <a:latin typeface="仿宋" panose="02010609060101010101" charset="-122"/>
              <a:ea typeface="仿宋" panose="02010609060101010101" charset="-122"/>
            </a:endParaRPr>
          </a:p>
        </p:txBody>
      </p:sp>
      <p:cxnSp>
        <p:nvCxnSpPr>
          <p:cNvPr id="50" name="直接箭头连接符 49"/>
          <p:cNvCxnSpPr/>
          <p:nvPr/>
        </p:nvCxnSpPr>
        <p:spPr>
          <a:xfrm>
            <a:off x="10043160" y="4944110"/>
            <a:ext cx="817880" cy="38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0031104" y="6015990"/>
            <a:ext cx="887086" cy="1938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1400" b="1" dirty="0" smtClean="0">
                <a:solidFill>
                  <a:srgbClr val="00AEEF"/>
                </a:solidFill>
              </a:rPr>
              <a:t>Video Call</a:t>
            </a:r>
            <a:endParaRPr lang="zh-CN" altLang="en-US" sz="1400" b="1" dirty="0">
              <a:solidFill>
                <a:srgbClr val="00AEEF"/>
              </a:solidFill>
            </a:endParaRPr>
          </a:p>
        </p:txBody>
      </p:sp>
      <p:pic>
        <p:nvPicPr>
          <p:cNvPr id="59" name="图片 58" descr="man"/>
          <p:cNvPicPr>
            <a:picLocks noChangeAspect="1"/>
          </p:cNvPicPr>
          <p:nvPr/>
        </p:nvPicPr>
        <p:blipFill>
          <a:blip r:embed="rId7" cstate="print"/>
          <a:stretch>
            <a:fillRect/>
          </a:stretch>
        </p:blipFill>
        <p:spPr>
          <a:xfrm>
            <a:off x="10994390" y="5584190"/>
            <a:ext cx="758825" cy="758825"/>
          </a:xfrm>
          <a:prstGeom prst="rect">
            <a:avLst/>
          </a:prstGeom>
        </p:spPr>
      </p:pic>
      <p:pic>
        <p:nvPicPr>
          <p:cNvPr id="60" name="图片 59" descr="boy (1)"/>
          <p:cNvPicPr>
            <a:picLocks noChangeAspect="1"/>
          </p:cNvPicPr>
          <p:nvPr/>
        </p:nvPicPr>
        <p:blipFill>
          <a:blip r:embed="rId8" cstate="print"/>
          <a:stretch>
            <a:fillRect/>
          </a:stretch>
        </p:blipFill>
        <p:spPr>
          <a:xfrm>
            <a:off x="10832760" y="1206747"/>
            <a:ext cx="795133" cy="795133"/>
          </a:xfrm>
          <a:prstGeom prst="rect">
            <a:avLst/>
          </a:prstGeom>
        </p:spPr>
      </p:pic>
      <p:pic>
        <p:nvPicPr>
          <p:cNvPr id="61" name="图片 60" descr="girl (4)"/>
          <p:cNvPicPr>
            <a:picLocks noChangeAspect="1"/>
          </p:cNvPicPr>
          <p:nvPr/>
        </p:nvPicPr>
        <p:blipFill>
          <a:blip r:embed="rId9" cstate="print"/>
          <a:stretch>
            <a:fillRect/>
          </a:stretch>
        </p:blipFill>
        <p:spPr>
          <a:xfrm>
            <a:off x="10918190" y="3008365"/>
            <a:ext cx="723900" cy="723900"/>
          </a:xfrm>
          <a:prstGeom prst="rect">
            <a:avLst/>
          </a:prstGeom>
        </p:spPr>
      </p:pic>
      <p:pic>
        <p:nvPicPr>
          <p:cNvPr id="62" name="图片 61" descr="cocktail"/>
          <p:cNvPicPr>
            <a:picLocks noChangeAspect="1"/>
          </p:cNvPicPr>
          <p:nvPr/>
        </p:nvPicPr>
        <p:blipFill>
          <a:blip r:embed="rId10" cstate="print"/>
          <a:stretch>
            <a:fillRect/>
          </a:stretch>
        </p:blipFill>
        <p:spPr>
          <a:xfrm>
            <a:off x="8388985" y="5099685"/>
            <a:ext cx="641350" cy="641350"/>
          </a:xfrm>
          <a:prstGeom prst="rect">
            <a:avLst/>
          </a:prstGeom>
        </p:spPr>
      </p:pic>
      <p:pic>
        <p:nvPicPr>
          <p:cNvPr id="63" name="图片 62" descr="sofa"/>
          <p:cNvPicPr>
            <a:picLocks noChangeAspect="1"/>
          </p:cNvPicPr>
          <p:nvPr/>
        </p:nvPicPr>
        <p:blipFill>
          <a:blip r:embed="rId11" cstate="print"/>
          <a:stretch>
            <a:fillRect/>
          </a:stretch>
        </p:blipFill>
        <p:spPr>
          <a:xfrm>
            <a:off x="8321675" y="2987675"/>
            <a:ext cx="708660" cy="708660"/>
          </a:xfrm>
          <a:prstGeom prst="rect">
            <a:avLst/>
          </a:prstGeom>
        </p:spPr>
      </p:pic>
      <p:pic>
        <p:nvPicPr>
          <p:cNvPr id="64" name="图片 63" descr="bed (1)"/>
          <p:cNvPicPr>
            <a:picLocks noChangeAspect="1"/>
          </p:cNvPicPr>
          <p:nvPr/>
        </p:nvPicPr>
        <p:blipFill>
          <a:blip r:embed="rId12" cstate="print"/>
          <a:stretch>
            <a:fillRect/>
          </a:stretch>
        </p:blipFill>
        <p:spPr>
          <a:xfrm>
            <a:off x="8334375" y="1274445"/>
            <a:ext cx="662940" cy="662940"/>
          </a:xfrm>
          <a:prstGeom prst="rect">
            <a:avLst/>
          </a:prstGeom>
        </p:spPr>
      </p:pic>
      <p:sp>
        <p:nvSpPr>
          <p:cNvPr id="70" name="矩形 69"/>
          <p:cNvSpPr/>
          <p:nvPr/>
        </p:nvSpPr>
        <p:spPr>
          <a:xfrm>
            <a:off x="269875" y="2964815"/>
            <a:ext cx="2794000" cy="119443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3" name="文本框 72"/>
          <p:cNvSpPr txBox="1"/>
          <p:nvPr/>
        </p:nvSpPr>
        <p:spPr>
          <a:xfrm>
            <a:off x="357940" y="3761049"/>
            <a:ext cx="1380080" cy="365760"/>
          </a:xfrm>
          <a:prstGeom prst="rect">
            <a:avLst/>
          </a:prstGeom>
          <a:noFill/>
        </p:spPr>
        <p:txBody>
          <a:bodyPr wrap="square" rtlCol="0">
            <a:spAutoFit/>
          </a:bodyPr>
          <a:lstStyle/>
          <a:p>
            <a:r>
              <a:rPr lang="zh-CN" altLang="en-US" sz="1800" dirty="0">
                <a:solidFill>
                  <a:schemeClr val="bg1"/>
                </a:solidFill>
              </a:rPr>
              <a:t>网页管理</a:t>
            </a:r>
            <a:endParaRPr lang="zh-CN" altLang="en-US" sz="1800" dirty="0">
              <a:solidFill>
                <a:schemeClr val="bg1"/>
              </a:solidFill>
            </a:endParaRPr>
          </a:p>
        </p:txBody>
      </p:sp>
      <p:sp>
        <p:nvSpPr>
          <p:cNvPr id="76" name="矩形 75"/>
          <p:cNvSpPr/>
          <p:nvPr/>
        </p:nvSpPr>
        <p:spPr>
          <a:xfrm>
            <a:off x="269875" y="4742815"/>
            <a:ext cx="2794000" cy="179006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7" name="文本框 76"/>
          <p:cNvSpPr txBox="1"/>
          <p:nvPr/>
        </p:nvSpPr>
        <p:spPr>
          <a:xfrm>
            <a:off x="357940" y="5539049"/>
            <a:ext cx="1380080" cy="365760"/>
          </a:xfrm>
          <a:prstGeom prst="rect">
            <a:avLst/>
          </a:prstGeom>
          <a:noFill/>
        </p:spPr>
        <p:txBody>
          <a:bodyPr wrap="square" rtlCol="0">
            <a:spAutoFit/>
          </a:bodyPr>
          <a:lstStyle/>
          <a:p>
            <a:r>
              <a:rPr lang="zh-CN" altLang="en-US" sz="1800" dirty="0">
                <a:solidFill>
                  <a:schemeClr val="bg1"/>
                </a:solidFill>
              </a:rPr>
              <a:t>网页管理</a:t>
            </a:r>
            <a:endParaRPr lang="zh-CN" altLang="en-US" sz="1800" dirty="0">
              <a:solidFill>
                <a:schemeClr val="bg1"/>
              </a:solidFill>
            </a:endParaRPr>
          </a:p>
        </p:txBody>
      </p:sp>
      <p:pic>
        <p:nvPicPr>
          <p:cNvPr id="78" name="图片 77" descr="reception"/>
          <p:cNvPicPr>
            <a:picLocks noChangeAspect="1"/>
          </p:cNvPicPr>
          <p:nvPr/>
        </p:nvPicPr>
        <p:blipFill>
          <a:blip r:embed="rId13" cstate="print"/>
          <a:stretch>
            <a:fillRect/>
          </a:stretch>
        </p:blipFill>
        <p:spPr>
          <a:xfrm>
            <a:off x="3289935" y="5055870"/>
            <a:ext cx="699135" cy="699135"/>
          </a:xfrm>
          <a:prstGeom prst="rect">
            <a:avLst/>
          </a:prstGeom>
        </p:spPr>
      </p:pic>
      <p:pic>
        <p:nvPicPr>
          <p:cNvPr id="79" name="图片 78" descr="hotel (1)"/>
          <p:cNvPicPr>
            <a:picLocks noChangeAspect="1"/>
          </p:cNvPicPr>
          <p:nvPr/>
        </p:nvPicPr>
        <p:blipFill>
          <a:blip r:embed="rId14" cstate="print"/>
          <a:stretch>
            <a:fillRect/>
          </a:stretch>
        </p:blipFill>
        <p:spPr>
          <a:xfrm>
            <a:off x="3303270" y="3075305"/>
            <a:ext cx="685800" cy="685800"/>
          </a:xfrm>
          <a:prstGeom prst="rect">
            <a:avLst/>
          </a:prstGeom>
        </p:spPr>
      </p:pic>
      <p:pic>
        <p:nvPicPr>
          <p:cNvPr id="3074" name="Picture 2" descr="E:\2016 Fanvil\New Product\X-series\X3S\X3图片\1.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9231"/>
          <a:stretch>
            <a:fillRect/>
          </a:stretch>
        </p:blipFill>
        <p:spPr bwMode="auto">
          <a:xfrm>
            <a:off x="1607820" y="2925445"/>
            <a:ext cx="1294765" cy="101981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图片 1" descr="Remote Presence2"/>
          <p:cNvPicPr>
            <a:picLocks noChangeAspect="1"/>
          </p:cNvPicPr>
          <p:nvPr/>
        </p:nvPicPr>
        <p:blipFill>
          <a:blip r:embed="rId16" cstate="print"/>
          <a:stretch>
            <a:fillRect/>
          </a:stretch>
        </p:blipFill>
        <p:spPr>
          <a:xfrm>
            <a:off x="358140" y="4873625"/>
            <a:ext cx="1313815" cy="1214755"/>
          </a:xfrm>
          <a:prstGeom prst="rect">
            <a:avLst/>
          </a:prstGeom>
          <a:noFill/>
          <a:ln w="9525">
            <a:noFill/>
            <a:miter/>
          </a:ln>
        </p:spPr>
      </p:pic>
      <p:pic>
        <p:nvPicPr>
          <p:cNvPr id="3077" name="Picture 5" descr="C:\Users\nick.yang\Desktop\图片2.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899" t="2855" r="7146" b="6239"/>
          <a:stretch>
            <a:fillRect/>
          </a:stretch>
        </p:blipFill>
        <p:spPr bwMode="auto">
          <a:xfrm>
            <a:off x="1737995" y="5135245"/>
            <a:ext cx="1123315" cy="892175"/>
          </a:xfrm>
          <a:prstGeom prst="rect">
            <a:avLst/>
          </a:prstGeom>
          <a:noFill/>
          <a:extLst>
            <a:ext uri="{909E8E84-426E-40DD-AFC4-6F175D3DCCD1}">
              <a14:hiddenFill xmlns:a14="http://schemas.microsoft.com/office/drawing/2010/main">
                <a:solidFill>
                  <a:srgbClr val="FFFFFF"/>
                </a:solidFill>
              </a14:hiddenFill>
            </a:ext>
          </a:extLst>
        </p:spPr>
      </p:pic>
      <p:pic>
        <p:nvPicPr>
          <p:cNvPr id="80" name="图片 79" descr="Database_Cloud_305px_1185111_easyicon.net"/>
          <p:cNvPicPr>
            <a:picLocks noChangeAspect="1"/>
          </p:cNvPicPr>
          <p:nvPr/>
        </p:nvPicPr>
        <p:blipFill>
          <a:blip r:embed="rId18" cstate="print"/>
          <a:stretch>
            <a:fillRect/>
          </a:stretch>
        </p:blipFill>
        <p:spPr>
          <a:xfrm>
            <a:off x="3289935" y="1452245"/>
            <a:ext cx="608330" cy="608330"/>
          </a:xfrm>
          <a:prstGeom prst="rect">
            <a:avLst/>
          </a:prstGeom>
        </p:spPr>
      </p:pic>
      <p:pic>
        <p:nvPicPr>
          <p:cNvPr id="81" name="图片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43075" y="1336675"/>
            <a:ext cx="1026795" cy="1026795"/>
          </a:xfrm>
          <a:prstGeom prst="rect">
            <a:avLst/>
          </a:prstGeom>
        </p:spPr>
      </p:pic>
      <p:sp>
        <p:nvSpPr>
          <p:cNvPr id="82" name="文本框 81"/>
          <p:cNvSpPr txBox="1"/>
          <p:nvPr/>
        </p:nvSpPr>
        <p:spPr>
          <a:xfrm>
            <a:off x="218364" y="2133600"/>
            <a:ext cx="1842448" cy="369332"/>
          </a:xfrm>
          <a:prstGeom prst="rect">
            <a:avLst/>
          </a:prstGeom>
          <a:noFill/>
        </p:spPr>
        <p:txBody>
          <a:bodyPr wrap="square" rtlCol="0">
            <a:spAutoFit/>
          </a:bodyPr>
          <a:lstStyle/>
          <a:p>
            <a:r>
              <a:rPr lang="en-US" altLang="zh-CN" sz="1800" b="1" dirty="0" smtClean="0">
                <a:solidFill>
                  <a:srgbClr val="00AEEF"/>
                </a:solidFill>
                <a:latin typeface="仿宋" panose="02010609060101010101" charset="-122"/>
                <a:ea typeface="仿宋" panose="02010609060101010101" charset="-122"/>
              </a:rPr>
              <a:t>Web Setting</a:t>
            </a:r>
            <a:endParaRPr lang="zh-CN" altLang="en-US" sz="1800" b="1" dirty="0">
              <a:solidFill>
                <a:srgbClr val="00AEEF"/>
              </a:solidFill>
              <a:latin typeface="仿宋" panose="02010609060101010101" charset="-122"/>
              <a:ea typeface="仿宋" panose="02010609060101010101" charset="-122"/>
            </a:endParaRPr>
          </a:p>
        </p:txBody>
      </p:sp>
      <p:pic>
        <p:nvPicPr>
          <p:cNvPr id="83" name="图片 82" descr="network"/>
          <p:cNvPicPr>
            <a:picLocks noChangeAspect="1"/>
          </p:cNvPicPr>
          <p:nvPr/>
        </p:nvPicPr>
        <p:blipFill>
          <a:blip r:embed="rId20" cstate="print"/>
          <a:stretch>
            <a:fillRect/>
          </a:stretch>
        </p:blipFill>
        <p:spPr>
          <a:xfrm>
            <a:off x="5711825" y="2964815"/>
            <a:ext cx="704215" cy="704215"/>
          </a:xfrm>
          <a:prstGeom prst="rect">
            <a:avLst/>
          </a:prstGeom>
        </p:spPr>
      </p:pic>
      <p:sp>
        <p:nvSpPr>
          <p:cNvPr id="85" name="文本框 84"/>
          <p:cNvSpPr txBox="1"/>
          <p:nvPr/>
        </p:nvSpPr>
        <p:spPr>
          <a:xfrm>
            <a:off x="9381537" y="1986593"/>
            <a:ext cx="2382833" cy="338554"/>
          </a:xfrm>
          <a:prstGeom prst="rect">
            <a:avLst/>
          </a:prstGeom>
          <a:noFill/>
        </p:spPr>
        <p:txBody>
          <a:bodyPr wrap="square" rtlCol="0">
            <a:spAutoFit/>
          </a:bodyPr>
          <a:lstStyle/>
          <a:p>
            <a:r>
              <a:rPr lang="en-US" altLang="zh-CN" sz="1600" b="1" dirty="0" smtClean="0">
                <a:solidFill>
                  <a:srgbClr val="00AEEF"/>
                </a:solidFill>
                <a:latin typeface="仿宋" panose="02010609060101010101" charset="-122"/>
                <a:ea typeface="仿宋" panose="02010609060101010101" charset="-122"/>
              </a:rPr>
              <a:t>Fanvil H3 Hotel Phone</a:t>
            </a:r>
            <a:endParaRPr lang="zh-CN" altLang="en-US" sz="1600" b="1" dirty="0">
              <a:solidFill>
                <a:srgbClr val="00AEEF"/>
              </a:solidFill>
              <a:latin typeface="仿宋" panose="02010609060101010101" charset="-122"/>
              <a:ea typeface="仿宋" panose="02010609060101010101" charset="-122"/>
            </a:endParaRPr>
          </a:p>
        </p:txBody>
      </p:sp>
      <p:sp>
        <p:nvSpPr>
          <p:cNvPr id="86" name="文本框 85"/>
          <p:cNvSpPr txBox="1"/>
          <p:nvPr/>
        </p:nvSpPr>
        <p:spPr>
          <a:xfrm>
            <a:off x="9518013" y="3754120"/>
            <a:ext cx="2670811" cy="338554"/>
          </a:xfrm>
          <a:prstGeom prst="rect">
            <a:avLst/>
          </a:prstGeom>
          <a:noFill/>
        </p:spPr>
        <p:txBody>
          <a:bodyPr wrap="square" rtlCol="0">
            <a:spAutoFit/>
          </a:bodyPr>
          <a:lstStyle/>
          <a:p>
            <a:r>
              <a:rPr lang="en-US" altLang="zh-CN" sz="1600" b="1" dirty="0" smtClean="0">
                <a:solidFill>
                  <a:srgbClr val="00AEEF"/>
                </a:solidFill>
                <a:latin typeface="仿宋" panose="02010609060101010101" charset="-122"/>
                <a:ea typeface="仿宋" panose="02010609060101010101" charset="-122"/>
              </a:rPr>
              <a:t>Fanvil H5 Hotel Phone</a:t>
            </a:r>
            <a:endParaRPr lang="zh-CN" altLang="en-US" sz="1600" b="1" dirty="0">
              <a:solidFill>
                <a:srgbClr val="00AEEF"/>
              </a:solidFill>
              <a:latin typeface="仿宋" panose="02010609060101010101" charset="-122"/>
              <a:ea typeface="仿宋" panose="02010609060101010101" charset="-122"/>
            </a:endParaRPr>
          </a:p>
        </p:txBody>
      </p:sp>
      <p:sp>
        <p:nvSpPr>
          <p:cNvPr id="87" name="文本框 86"/>
          <p:cNvSpPr txBox="1"/>
          <p:nvPr/>
        </p:nvSpPr>
        <p:spPr>
          <a:xfrm>
            <a:off x="9190990" y="5302885"/>
            <a:ext cx="1695450" cy="461665"/>
          </a:xfrm>
          <a:prstGeom prst="rect">
            <a:avLst/>
          </a:prstGeom>
          <a:noFill/>
        </p:spPr>
        <p:txBody>
          <a:bodyPr wrap="square" rtlCol="0">
            <a:spAutoFit/>
          </a:bodyPr>
          <a:lstStyle/>
          <a:p>
            <a:r>
              <a:rPr lang="en-US" altLang="zh-CN" sz="1200" b="1" dirty="0" smtClean="0">
                <a:solidFill>
                  <a:srgbClr val="00AEEF"/>
                </a:solidFill>
                <a:latin typeface="仿宋" panose="02010609060101010101" charset="-122"/>
                <a:ea typeface="仿宋" panose="02010609060101010101" charset="-122"/>
              </a:rPr>
              <a:t>Fanvil I31 Video Intercom</a:t>
            </a:r>
            <a:endParaRPr lang="zh-CN" altLang="en-US" sz="1200" b="1" dirty="0">
              <a:solidFill>
                <a:srgbClr val="00AEEF"/>
              </a:solidFill>
              <a:latin typeface="仿宋" panose="02010609060101010101" charset="-122"/>
              <a:ea typeface="仿宋" panose="02010609060101010101" charset="-122"/>
            </a:endParaRPr>
          </a:p>
        </p:txBody>
      </p:sp>
      <p:sp>
        <p:nvSpPr>
          <p:cNvPr id="88" name="文本框 87"/>
          <p:cNvSpPr txBox="1"/>
          <p:nvPr/>
        </p:nvSpPr>
        <p:spPr>
          <a:xfrm>
            <a:off x="10493375" y="5172502"/>
            <a:ext cx="1695450" cy="474280"/>
          </a:xfrm>
          <a:prstGeom prst="rect">
            <a:avLst/>
          </a:prstGeom>
          <a:noFill/>
        </p:spPr>
        <p:txBody>
          <a:bodyPr wrap="square" rtlCol="0">
            <a:spAutoFit/>
          </a:bodyPr>
          <a:lstStyle/>
          <a:p>
            <a:r>
              <a:rPr lang="en-US" altLang="zh-CN" sz="1200" b="1" dirty="0" smtClean="0">
                <a:solidFill>
                  <a:srgbClr val="00AEEF"/>
                </a:solidFill>
                <a:latin typeface="仿宋" panose="02010609060101010101" charset="-122"/>
                <a:ea typeface="仿宋" panose="02010609060101010101" charset="-122"/>
              </a:rPr>
              <a:t>Fanvil C600 Video Phone</a:t>
            </a:r>
            <a:endParaRPr lang="zh-CN" altLang="en-US" sz="1200" b="1" dirty="0">
              <a:solidFill>
                <a:srgbClr val="00AEEF"/>
              </a:solidFill>
              <a:latin typeface="仿宋" panose="02010609060101010101" charset="-122"/>
              <a:ea typeface="仿宋" panose="02010609060101010101" charset="-122"/>
            </a:endParaRPr>
          </a:p>
        </p:txBody>
      </p:sp>
      <p:sp>
        <p:nvSpPr>
          <p:cNvPr id="89" name="文本框 88"/>
          <p:cNvSpPr txBox="1"/>
          <p:nvPr/>
        </p:nvSpPr>
        <p:spPr>
          <a:xfrm>
            <a:off x="996287" y="3823970"/>
            <a:ext cx="2257453" cy="338554"/>
          </a:xfrm>
          <a:prstGeom prst="rect">
            <a:avLst/>
          </a:prstGeom>
          <a:noFill/>
        </p:spPr>
        <p:txBody>
          <a:bodyPr wrap="square" rtlCol="0">
            <a:spAutoFit/>
          </a:bodyPr>
          <a:lstStyle/>
          <a:p>
            <a:r>
              <a:rPr lang="en-US" altLang="zh-CN" sz="1600" b="1" dirty="0" smtClean="0">
                <a:solidFill>
                  <a:srgbClr val="00AEEF"/>
                </a:solidFill>
                <a:latin typeface="仿宋" panose="02010609060101010101" charset="-122"/>
                <a:ea typeface="仿宋" panose="02010609060101010101" charset="-122"/>
              </a:rPr>
              <a:t>Fanvil X3S IP Phone</a:t>
            </a:r>
            <a:endParaRPr lang="zh-CN" altLang="en-US" sz="1600" b="1" dirty="0">
              <a:solidFill>
                <a:srgbClr val="00AEEF"/>
              </a:solidFill>
              <a:latin typeface="仿宋" panose="02010609060101010101" charset="-122"/>
              <a:ea typeface="仿宋" panose="02010609060101010101" charset="-122"/>
            </a:endParaRPr>
          </a:p>
        </p:txBody>
      </p:sp>
      <p:pic>
        <p:nvPicPr>
          <p:cNvPr id="90" name="图片 89" descr="boy (2)"/>
          <p:cNvPicPr>
            <a:picLocks noChangeAspect="1"/>
          </p:cNvPicPr>
          <p:nvPr/>
        </p:nvPicPr>
        <p:blipFill>
          <a:blip r:embed="rId21" cstate="print"/>
          <a:stretch>
            <a:fillRect/>
          </a:stretch>
        </p:blipFill>
        <p:spPr>
          <a:xfrm>
            <a:off x="516255" y="3075305"/>
            <a:ext cx="851535" cy="851535"/>
          </a:xfrm>
          <a:prstGeom prst="rect">
            <a:avLst/>
          </a:prstGeom>
        </p:spPr>
      </p:pic>
      <p:sp>
        <p:nvSpPr>
          <p:cNvPr id="93" name="文本框 92"/>
          <p:cNvSpPr txBox="1"/>
          <p:nvPr/>
        </p:nvSpPr>
        <p:spPr>
          <a:xfrm>
            <a:off x="1743075" y="2152015"/>
            <a:ext cx="1209675" cy="365760"/>
          </a:xfrm>
          <a:prstGeom prst="rect">
            <a:avLst/>
          </a:prstGeom>
          <a:noFill/>
        </p:spPr>
        <p:txBody>
          <a:bodyPr wrap="square" rtlCol="0">
            <a:spAutoFit/>
          </a:bodyPr>
          <a:lstStyle/>
          <a:p>
            <a:r>
              <a:rPr lang="en-US" altLang="zh-CN" sz="1800" b="1" dirty="0" smtClean="0">
                <a:solidFill>
                  <a:srgbClr val="00AEEF"/>
                </a:solidFill>
                <a:latin typeface="仿宋" panose="02010609060101010101" charset="-122"/>
                <a:ea typeface="仿宋" panose="02010609060101010101" charset="-122"/>
              </a:rPr>
              <a:t>IP </a:t>
            </a:r>
            <a:r>
              <a:rPr lang="en-US" altLang="zh-CN" sz="1800" b="1" dirty="0">
                <a:solidFill>
                  <a:srgbClr val="00AEEF"/>
                </a:solidFill>
                <a:latin typeface="仿宋" panose="02010609060101010101" charset="-122"/>
                <a:ea typeface="仿宋" panose="02010609060101010101" charset="-122"/>
              </a:rPr>
              <a:t>PBX</a:t>
            </a:r>
            <a:endParaRPr lang="en-US" altLang="zh-CN" sz="1800" b="1" dirty="0">
              <a:solidFill>
                <a:srgbClr val="00AEEF"/>
              </a:solidFill>
              <a:latin typeface="仿宋" panose="02010609060101010101" charset="-122"/>
              <a:ea typeface="仿宋" panose="02010609060101010101" charset="-122"/>
            </a:endParaRPr>
          </a:p>
        </p:txBody>
      </p:sp>
      <p:pic>
        <p:nvPicPr>
          <p:cNvPr id="2" name="图片 1" descr="browser"/>
          <p:cNvPicPr>
            <a:picLocks noChangeAspect="1"/>
          </p:cNvPicPr>
          <p:nvPr/>
        </p:nvPicPr>
        <p:blipFill>
          <a:blip r:embed="rId22" cstate="print"/>
          <a:stretch>
            <a:fillRect/>
          </a:stretch>
        </p:blipFill>
        <p:spPr>
          <a:xfrm>
            <a:off x="5709920" y="1245235"/>
            <a:ext cx="793750" cy="793750"/>
          </a:xfrm>
          <a:prstGeom prst="rect">
            <a:avLst/>
          </a:prstGeom>
        </p:spPr>
      </p:pic>
      <p:sp>
        <p:nvSpPr>
          <p:cNvPr id="7" name="文本框 6"/>
          <p:cNvSpPr txBox="1"/>
          <p:nvPr/>
        </p:nvSpPr>
        <p:spPr>
          <a:xfrm>
            <a:off x="5188338" y="2038985"/>
            <a:ext cx="2631829" cy="369332"/>
          </a:xfrm>
          <a:prstGeom prst="rect">
            <a:avLst/>
          </a:prstGeom>
          <a:noFill/>
        </p:spPr>
        <p:txBody>
          <a:bodyPr wrap="square" rtlCol="0">
            <a:spAutoFit/>
          </a:bodyPr>
          <a:lstStyle/>
          <a:p>
            <a:r>
              <a:rPr lang="en-US" altLang="zh-CN" sz="1800" b="1" dirty="0" smtClean="0">
                <a:solidFill>
                  <a:schemeClr val="bg1"/>
                </a:solidFill>
                <a:latin typeface="仿宋" panose="02010609060101010101" charset="-122"/>
                <a:ea typeface="仿宋" panose="02010609060101010101" charset="-122"/>
              </a:rPr>
              <a:t>Hotel PMS</a:t>
            </a:r>
            <a:r>
              <a:rPr lang="zh-CN" altLang="en-US" sz="1800" b="1" dirty="0" smtClean="0">
                <a:solidFill>
                  <a:schemeClr val="bg1"/>
                </a:solidFill>
                <a:latin typeface="仿宋" panose="02010609060101010101" charset="-122"/>
                <a:ea typeface="仿宋" panose="02010609060101010101" charset="-122"/>
              </a:rPr>
              <a:t> </a:t>
            </a:r>
            <a:r>
              <a:rPr lang="en-US" altLang="zh-CN" sz="1800" b="1" dirty="0" smtClean="0">
                <a:solidFill>
                  <a:schemeClr val="bg1"/>
                </a:solidFill>
                <a:latin typeface="仿宋" panose="02010609060101010101" charset="-122"/>
                <a:ea typeface="仿宋" panose="02010609060101010101" charset="-122"/>
              </a:rPr>
              <a:t>System</a:t>
            </a:r>
            <a:endParaRPr lang="zh-CN" altLang="en-US" sz="1800" b="1" dirty="0">
              <a:solidFill>
                <a:schemeClr val="bg1"/>
              </a:solidFill>
              <a:latin typeface="仿宋" panose="02010609060101010101" charset="-122"/>
              <a:ea typeface="仿宋" panose="02010609060101010101" charset="-122"/>
            </a:endParaRPr>
          </a:p>
        </p:txBody>
      </p:sp>
      <p:cxnSp>
        <p:nvCxnSpPr>
          <p:cNvPr id="8" name="直接箭头连接符 7"/>
          <p:cNvCxnSpPr/>
          <p:nvPr/>
        </p:nvCxnSpPr>
        <p:spPr>
          <a:xfrm>
            <a:off x="10471785" y="128333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109335" y="2451735"/>
            <a:ext cx="635" cy="42735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48122" y="315926"/>
            <a:ext cx="5745163" cy="443198"/>
          </a:xfrm>
          <a:prstGeom prst="rect">
            <a:avLst/>
          </a:prstGeom>
          <a:noFill/>
        </p:spPr>
        <p:txBody>
          <a:bodyPr wrap="none" lIns="0" tIns="0" rIns="0" bIns="0" rtlCol="0">
            <a:spAutoFit/>
          </a:bodyPr>
          <a:lstStyle/>
          <a:p>
            <a:pPr indent="0">
              <a:lnSpc>
                <a:spcPct val="90000"/>
              </a:lnSpc>
              <a:spcBef>
                <a:spcPct val="20000"/>
              </a:spcBef>
              <a:buSzPct val="80000"/>
              <a:buNone/>
            </a:pPr>
            <a:r>
              <a:rPr lang="en-US" altLang="zh-CN" sz="3200" dirty="0" smtClean="0">
                <a:solidFill>
                  <a:schemeClr val="bg1"/>
                </a:solidFill>
                <a:latin typeface="仿宋" panose="02010609060101010101" charset="-122"/>
                <a:ea typeface="仿宋" panose="02010609060101010101" charset="-122"/>
              </a:rPr>
              <a:t>Hotel IP Solution Topography</a:t>
            </a:r>
            <a:endParaRPr lang="zh-CN" altLang="en-US" sz="3200" dirty="0">
              <a:solidFill>
                <a:schemeClr val="bg1"/>
              </a:solidFill>
              <a:latin typeface="仿宋" panose="02010609060101010101" charset="-122"/>
              <a:ea typeface="仿宋" panose="02010609060101010101" charset="-122"/>
            </a:endParaRPr>
          </a:p>
        </p:txBody>
      </p:sp>
      <p:pic>
        <p:nvPicPr>
          <p:cNvPr id="74" name="图片 73" descr="VIS01-logo-透明底-适合各种文档副本.png"/>
          <p:cNvPicPr>
            <a:picLocks noChangeAspect="1"/>
          </p:cNvPicPr>
          <p:nvPr/>
        </p:nvPicPr>
        <p:blipFill>
          <a:blip r:embed="rId23" cstate="print"/>
          <a:stretch>
            <a:fillRect/>
          </a:stretch>
        </p:blipFill>
        <p:spPr>
          <a:xfrm>
            <a:off x="9671654" y="0"/>
            <a:ext cx="2517171" cy="982639"/>
          </a:xfrm>
          <a:prstGeom prst="rect">
            <a:avLst/>
          </a:prstGeom>
        </p:spPr>
      </p:pic>
      <p:sp>
        <p:nvSpPr>
          <p:cNvPr id="91" name="文本框 88"/>
          <p:cNvSpPr txBox="1"/>
          <p:nvPr/>
        </p:nvSpPr>
        <p:spPr>
          <a:xfrm>
            <a:off x="807493" y="6119068"/>
            <a:ext cx="2257453" cy="338554"/>
          </a:xfrm>
          <a:prstGeom prst="rect">
            <a:avLst/>
          </a:prstGeom>
          <a:noFill/>
        </p:spPr>
        <p:txBody>
          <a:bodyPr wrap="square" rtlCol="0">
            <a:spAutoFit/>
          </a:bodyPr>
          <a:lstStyle/>
          <a:p>
            <a:r>
              <a:rPr lang="en-US" altLang="zh-CN" sz="1600" b="1" dirty="0" smtClean="0">
                <a:solidFill>
                  <a:srgbClr val="00AEEF"/>
                </a:solidFill>
                <a:latin typeface="仿宋" panose="02010609060101010101" charset="-122"/>
                <a:ea typeface="仿宋" panose="02010609060101010101" charset="-122"/>
              </a:rPr>
              <a:t>Fanvil X5S IP Phone</a:t>
            </a:r>
            <a:endParaRPr lang="zh-CN" altLang="en-US" sz="1600" b="1" dirty="0">
              <a:solidFill>
                <a:srgbClr val="00AEEF"/>
              </a:solidFill>
              <a:latin typeface="仿宋" panose="02010609060101010101" charset="-122"/>
              <a:ea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par>
                                <p:cTn id="20" presetID="26" presetClass="emph" presetSubtype="0" fill="hold" nodeType="withEffect">
                                  <p:stCondLst>
                                    <p:cond delay="0"/>
                                  </p:stCondLst>
                                  <p:childTnLst>
                                    <p:animEffect transition="out" filter="fade">
                                      <p:cBhvr>
                                        <p:cTn id="21" dur="10000" tmFilter="0, 0; .2, .5; .8, .5; 1, 0"/>
                                        <p:tgtEl>
                                          <p:spTgt spid="81"/>
                                        </p:tgtEl>
                                      </p:cBhvr>
                                    </p:animEffect>
                                    <p:animScale>
                                      <p:cBhvr>
                                        <p:cTn id="22" dur="5000" autoRev="1" fill="hold"/>
                                        <p:tgtEl>
                                          <p:spTgt spid="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3969</Words>
  <Application>WPS 演示</Application>
  <PresentationFormat>自定义</PresentationFormat>
  <Paragraphs>216</Paragraphs>
  <Slides>18</Slides>
  <Notes>9</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Segoe UI Light</vt:lpstr>
      <vt:lpstr>メイリオ</vt:lpstr>
      <vt:lpstr>Segoe UI</vt:lpstr>
      <vt:lpstr>Segoe UI</vt:lpstr>
      <vt:lpstr>Consolas</vt:lpstr>
      <vt:lpstr>仿宋</vt:lpstr>
      <vt:lpstr>微软雅黑</vt:lpstr>
      <vt:lpstr>Wingdings</vt:lpstr>
      <vt:lpstr>Yu Gothic</vt:lpstr>
      <vt:lpstr>MS1444_Windows Azure Template 16x9_r08a</vt:lpstr>
      <vt:lpstr>White with Consolas font for code slides</vt:lpstr>
      <vt:lpstr>Hotel IP Solutions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Main Features</vt:lpstr>
      <vt:lpstr>PowerPoint 演示文稿</vt:lpstr>
      <vt:lpstr>PowerPoint 演示文稿</vt:lpstr>
      <vt:lpstr>Management Platform</vt:lpstr>
      <vt:lpstr>PowerPoint 演示文稿</vt:lpstr>
      <vt:lpstr>PowerPoint 演示文稿</vt:lpstr>
      <vt:lpstr>PowerPoint 演示文稿</vt:lpstr>
      <vt:lpstr>PowerPoint 演示文稿</vt:lpstr>
    </vt:vector>
  </TitlesOfParts>
  <Company>Artitudes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Overview</dc:title>
  <dc:creator>scottgu@microsoft.com;jonahs@microsoft.com</dc:creator>
  <dc:subject>Windows Azure</dc:subject>
  <cp:lastModifiedBy>lenovo</cp:lastModifiedBy>
  <cp:revision>591</cp:revision>
  <cp:lastPrinted>2011-12-06T05:57:00Z</cp:lastPrinted>
  <dcterms:created xsi:type="dcterms:W3CDTF">2011-03-29T16:07:00Z</dcterms:created>
  <dcterms:modified xsi:type="dcterms:W3CDTF">2017-01-14T06:45:26Z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0x010100CA05B43BE68FE54B90DD26FDFB72BB05</vt:lpwstr>
  </property>
  <property fmtid="{D5CDD505-2E9C-101B-9397-08002B2CF9AE}" pid="3" name="KSOProductBuildVer">
    <vt:lpwstr>2052-10.1.0.6135</vt:lpwstr>
  </property>
</Properties>
</file>